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1" r:id="rId3"/>
    <p:sldId id="296" r:id="rId4"/>
    <p:sldId id="292" r:id="rId5"/>
    <p:sldId id="293" r:id="rId6"/>
    <p:sldId id="297" r:id="rId7"/>
    <p:sldId id="298" r:id="rId8"/>
    <p:sldId id="294" r:id="rId9"/>
    <p:sldId id="306" r:id="rId10"/>
    <p:sldId id="307" r:id="rId11"/>
    <p:sldId id="308" r:id="rId12"/>
    <p:sldId id="303" r:id="rId13"/>
    <p:sldId id="309" r:id="rId14"/>
    <p:sldId id="310" r:id="rId15"/>
    <p:sldId id="311" r:id="rId16"/>
    <p:sldId id="304" r:id="rId17"/>
    <p:sldId id="264" r:id="rId18"/>
    <p:sldId id="279" r:id="rId19"/>
    <p:sldId id="267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75" r:id="rId28"/>
    <p:sldId id="276" r:id="rId29"/>
    <p:sldId id="260" r:id="rId30"/>
    <p:sldId id="257" r:id="rId31"/>
    <p:sldId id="259" r:id="rId32"/>
    <p:sldId id="290" r:id="rId33"/>
    <p:sldId id="291" r:id="rId34"/>
    <p:sldId id="299" r:id="rId35"/>
    <p:sldId id="300" r:id="rId36"/>
    <p:sldId id="282" r:id="rId37"/>
    <p:sldId id="281" r:id="rId38"/>
    <p:sldId id="302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189" autoAdjust="0"/>
  </p:normalViewPr>
  <p:slideViewPr>
    <p:cSldViewPr snapToGrid="0">
      <p:cViewPr varScale="1">
        <p:scale>
          <a:sx n="97" d="100"/>
          <a:sy n="9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anose="020B0604030504040204" pitchFamily="34" charset="-120"/>
              </a:defRPr>
            </a:lvl1pPr>
          </a:lstStyle>
          <a:p>
            <a:fld id="{1EB47262-7626-42C7-9DD0-DFD19449F649}" type="datetimeFigureOut">
              <a:rPr lang="zh-TW" altLang="en-US" smtClean="0"/>
              <a:pPr/>
              <a:t>2021/5/24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anose="020B0604030504040204" pitchFamily="34" charset="-120"/>
              </a:defRPr>
            </a:lvl1pPr>
          </a:lstStyle>
          <a:p>
            <a:fld id="{20D4A9D3-8E43-4706-8634-E77FEB29051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2190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4587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據統計進入高職學校就讀的學生，學雜費負擔約略是高中生的</a:t>
            </a:r>
            <a:r>
              <a:rPr lang="en-US" altLang="zh-TW" sz="1800" dirty="0"/>
              <a:t>1.5</a:t>
            </a:r>
            <a:r>
              <a:rPr lang="zh-TW" altLang="en-US" sz="1800" dirty="0"/>
              <a:t>倍，同時還要付擔個人自備的工具及材料費，但在重視學術的台灣，高職學校師生所享有的資源卻較普通高中為匱乏</a:t>
            </a:r>
            <a:endParaRPr lang="en-US" altLang="zh-TW" sz="1800" dirty="0"/>
          </a:p>
          <a:p>
            <a:endParaRPr lang="en-US" altLang="zh-TW" sz="1800" dirty="0"/>
          </a:p>
          <a:p>
            <a:r>
              <a:rPr lang="zh-TW" altLang="en-US" sz="1800" dirty="0"/>
              <a:t>為此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教育部在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110-102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學年度，推動高中職免學費方案，家戶年所得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萬元以下學生，皆免納學費，而後在</a:t>
            </a:r>
            <a:r>
              <a:rPr lang="en-US" altLang="zh-TW" sz="1800" dirty="0"/>
              <a:t>103</a:t>
            </a:r>
            <a:r>
              <a:rPr lang="zh-TW" altLang="en-US" sz="1800" dirty="0"/>
              <a:t>學年度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又根據</a:t>
            </a:r>
            <a:r>
              <a:rPr lang="zh-TW" altLang="en-US" sz="1800" dirty="0"/>
              <a:t>高級中等教育法第</a:t>
            </a:r>
            <a:r>
              <a:rPr lang="en-US" altLang="zh-TW" sz="1800" dirty="0"/>
              <a:t>2</a:t>
            </a:r>
            <a:r>
              <a:rPr lang="zh-TW" altLang="en-US" sz="1800" dirty="0"/>
              <a:t>條及第</a:t>
            </a:r>
            <a:r>
              <a:rPr lang="en-US" altLang="zh-TW" sz="1800" dirty="0"/>
              <a:t>56</a:t>
            </a:r>
            <a:r>
              <a:rPr lang="zh-TW" altLang="en-US" sz="1800" dirty="0"/>
              <a:t>條規定：「符合一定條件者，免納學費」，從該年入學之新生開始逐年實施高中職及五專前三年免學費的制度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889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戶籍別申請：北市6000元,高雄市5000元、教育部5000元教育部主為設籍灣省、金、祖者·並含設籍北市或高雄市,因父母設籍條件未能符合市相關規定者)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五前三年：五專前三年</a:t>
            </a:r>
          </a:p>
          <a:p>
            <a:r>
              <a:rPr lang="zh-TW" altLang="en-US" dirty="0"/>
              <a:t>教育部本部每年另行函知五專各校該學年度補助金額上限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此表可以一覽教育部的學費補助制度，同時也有註記做說明，若</a:t>
            </a:r>
            <a:r>
              <a:rPr lang="zh-TW" altLang="en-US" dirty="0">
                <a:ea typeface="微軟正黑體" panose="020B0604030504040204" pitchFamily="34" charset="-120"/>
              </a:rPr>
              <a:t>家戶年所得超過114萬元或不符合不動產及年息定存，則依戶籍別進行申請，同時藝術類別也因費用較高而較高的補助。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554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最後一項是學用落差問題，很多企業都在說，現在的人才不好找，就讓我們來看一下究竟高職教育，是哪一個環節出了差錯，才會讓企業都搖頭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93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技職教育最大的價值在於提供學生學習就業所需的知能， 雖然學生未來發展所需的人文及基礎的學科能力不可缺，但技職教育的學習內涵仍應以可以獲得雇用技能為主要的考量。</a:t>
            </a:r>
            <a:endParaRPr lang="en-US" altLang="zh-TW" dirty="0"/>
          </a:p>
          <a:p>
            <a:r>
              <a:rPr lang="zh-TW" altLang="en-US" dirty="0"/>
              <a:t>因此我國教育部在</a:t>
            </a:r>
            <a:r>
              <a:rPr lang="en-US" altLang="zh-TW" dirty="0"/>
              <a:t>2009</a:t>
            </a:r>
            <a:r>
              <a:rPr lang="zh-TW" altLang="en-US" dirty="0"/>
              <a:t>年至</a:t>
            </a:r>
            <a:r>
              <a:rPr lang="en-US" altLang="zh-TW" dirty="0"/>
              <a:t>2012</a:t>
            </a:r>
            <a:r>
              <a:rPr lang="zh-TW" altLang="en-US" dirty="0"/>
              <a:t>年推動「技職教育再造」第一期計畫，目的在於 「強化務實致用特色發展」及「落實培育技術人力角色」。讓現今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技職教育所面臨的這些問題能有效的改善，</a:t>
            </a:r>
            <a:r>
              <a:rPr lang="zh-TW" altLang="en-US" dirty="0"/>
              <a:t>以保證技職教育的學習內涵符合就業市場的需求，提升學生就業力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593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03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626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87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54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91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71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178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344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4A9D3-8E43-4706-8634-E77FEB290511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57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 rot="2746868">
            <a:off x="-603504" y="518859"/>
            <a:ext cx="1207008" cy="12070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71000">
                <a:schemeClr val="bg1">
                  <a:lumMod val="95000"/>
                </a:schemeClr>
              </a:gs>
              <a:gs pos="42000">
                <a:srgbClr val="DEDEDE"/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 rot="2719632">
            <a:off x="9021299" y="1952532"/>
            <a:ext cx="7164000" cy="649221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58" t="-183" r="-17588" b="-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 rot="2719632">
            <a:off x="9236975" y="-1422557"/>
            <a:ext cx="2848056" cy="264891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>
          <a:xfrm rot="2719632">
            <a:off x="6352503" y="5659406"/>
            <a:ext cx="2848056" cy="264891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28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8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3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3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22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2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8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2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6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t>2021/5/24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244184" y="-3003726"/>
            <a:ext cx="6012000" cy="600933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557" r="-1796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6437774" y="5626375"/>
            <a:ext cx="2463250" cy="2463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34000">
                <a:srgbClr val="D5D5D5"/>
              </a:gs>
              <a:gs pos="7400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 rot="18900000" flipV="1">
            <a:off x="558113" y="-1502756"/>
            <a:ext cx="3005510" cy="300551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38000">
                <a:srgbClr val="D5D5D5"/>
              </a:gs>
              <a:gs pos="6700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 flipV="1">
            <a:off x="1677433" y="-1709782"/>
            <a:ext cx="4250185" cy="425018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3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pPr/>
              <a:t>2021/5/24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0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723E-1757-496A-952B-72D5035756B6}" type="datetimeFigureOut">
              <a:rPr lang="zh-TW" altLang="en-US" smtClean="0"/>
              <a:pPr/>
              <a:t>2021/5/24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8F6-F442-474E-B454-148ACC2DCC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6D4D723E-1757-496A-952B-72D5035756B6}" type="datetimeFigureOut">
              <a:rPr lang="zh-TW" altLang="en-US" smtClean="0"/>
              <a:pPr/>
              <a:t>2021/5/24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633138F6-F442-474E-B454-148ACC2DCC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067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5.png"/><Relationship Id="rId5" Type="http://schemas.openxmlformats.org/officeDocument/2006/relationships/image" Target="../media/image29.jp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9.jp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7928" y="2067623"/>
            <a:ext cx="7206575" cy="1195971"/>
          </a:xfrm>
        </p:spPr>
        <p:txBody>
          <a:bodyPr>
            <a:no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技職教育面臨的挑戰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51230"/>
              </p:ext>
            </p:extLst>
          </p:nvPr>
        </p:nvGraphicFramePr>
        <p:xfrm>
          <a:off x="1377452" y="3914911"/>
          <a:ext cx="288819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868">
                  <a:extLst>
                    <a:ext uri="{9D8B030D-6E8A-4147-A177-3AD203B41FA5}">
                      <a16:colId xmlns:a16="http://schemas.microsoft.com/office/drawing/2014/main" val="78646996"/>
                    </a:ext>
                  </a:extLst>
                </a:gridCol>
                <a:gridCol w="1274323">
                  <a:extLst>
                    <a:ext uri="{9D8B030D-6E8A-4147-A177-3AD203B41FA5}">
                      <a16:colId xmlns:a16="http://schemas.microsoft.com/office/drawing/2014/main" val="12848286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食品科學系</a:t>
                      </a:r>
                      <a:endParaRPr lang="en-US" altLang="zh-TW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黃筠捷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221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資訊管理系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吳明軒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26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餐旅管理系</a:t>
                      </a:r>
                      <a:endParaRPr lang="en-US" altLang="zh-TW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施彥彤</a:t>
                      </a:r>
                      <a:endParaRPr lang="en-US" altLang="zh-TW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9441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木材科學設計系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蔡昕恬</a:t>
                      </a:r>
                      <a:endParaRPr lang="en-US" altLang="zh-TW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43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7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C1266-866B-42E9-B195-64D7323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068" y="1825625"/>
            <a:ext cx="964173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/>
              <a:t>為了因應社會變遷，技職教育加入了許多</a:t>
            </a:r>
            <a:r>
              <a:rPr lang="zh-TW" altLang="en-US" dirty="0">
                <a:solidFill>
                  <a:srgbClr val="FF0000"/>
                </a:solidFill>
              </a:rPr>
              <a:t>人文及資訊化的課程</a:t>
            </a:r>
            <a:r>
              <a:rPr lang="zh-TW" altLang="en-US" dirty="0"/>
              <a:t>，造成學生專業能力的滑落</a:t>
            </a:r>
            <a:endParaRPr lang="en-US" altLang="zh-TW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/>
              <a:t>高職教育逐漸萎縮且</a:t>
            </a:r>
            <a:r>
              <a:rPr lang="zh-TW" altLang="en-US" dirty="0">
                <a:solidFill>
                  <a:srgbClr val="FF0000"/>
                </a:solidFill>
              </a:rPr>
              <a:t>目標定位不清</a:t>
            </a:r>
            <a:r>
              <a:rPr lang="zh-TW" altLang="en-US" dirty="0"/>
              <a:t>，技專院校的課程及教學也與普通大學日漸趨近，未能落實建教合作、實習及本位課程推動機制。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6" name="橢圓 5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08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10A5F2-43E4-40AF-9B12-F3D9552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550" y="1564483"/>
            <a:ext cx="5245049" cy="3729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/>
              <a:t>李隆盛、賴春金認為，校外實習應該儘可能使學生在真實的</a:t>
            </a:r>
            <a:r>
              <a:rPr lang="zh-TW" altLang="en-US" sz="2400" dirty="0">
                <a:solidFill>
                  <a:srgbClr val="FF0000"/>
                </a:solidFill>
              </a:rPr>
              <a:t>工作經驗中學習和成長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/>
              <a:t>學生實習有酬或無酬，被認為是檢驗學生深入職場真實工作程度的重要準測，因此技專院校外實習課程應以「富有學習的有酬工作經驗」為理想。</a:t>
            </a:r>
          </a:p>
        </p:txBody>
      </p:sp>
      <p:pic>
        <p:nvPicPr>
          <p:cNvPr id="8" name="圖片 7" descr="一張含有 個人, 室內, 廚房, 正在準備 的圖片&#10;&#10;自動產生的描述">
            <a:extLst>
              <a:ext uri="{FF2B5EF4-FFF2-40B4-BE49-F238E27FC236}">
                <a16:creationId xmlns:a16="http://schemas.microsoft.com/office/drawing/2014/main" id="{8680252B-D27E-41F0-A7A5-AFD80030BC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" r="1" b="1"/>
          <a:stretch/>
        </p:blipFill>
        <p:spPr>
          <a:xfrm>
            <a:off x="1670656" y="291835"/>
            <a:ext cx="4567660" cy="6274330"/>
          </a:xfrm>
          <a:prstGeom prst="rect">
            <a:avLst/>
          </a:prstGeom>
          <a:effectLst/>
        </p:spPr>
      </p:pic>
      <p:grpSp>
        <p:nvGrpSpPr>
          <p:cNvPr id="7" name="群組 6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9" name="橢圓 8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9259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054350"/>
            <a:ext cx="6318250" cy="1333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學生素質問題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7100888" y="4229354"/>
            <a:ext cx="39290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C1266-866B-42E9-B195-64D7323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536" y="879428"/>
            <a:ext cx="973438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/>
              <a:t>高職受到</a:t>
            </a:r>
            <a:r>
              <a:rPr lang="zh-TW" altLang="en-US" dirty="0">
                <a:solidFill>
                  <a:srgbClr val="FF0000"/>
                </a:solidFill>
              </a:rPr>
              <a:t>升學主義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考試領導教學</a:t>
            </a:r>
            <a:r>
              <a:rPr lang="zh-TW" altLang="en-US" dirty="0"/>
              <a:t>的影響，使高職從職業技能為主的就業導向，轉變為追求升學發展，技職教育的特色因而淪失</a:t>
            </a:r>
            <a:endParaRPr lang="en-US" altLang="zh-TW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329398" y="2879792"/>
            <a:ext cx="9003325" cy="2956833"/>
            <a:chOff x="636786" y="2808632"/>
            <a:chExt cx="11218233" cy="3684243"/>
          </a:xfrm>
        </p:grpSpPr>
        <p:pic>
          <p:nvPicPr>
            <p:cNvPr id="1026" name="Picture 2" descr="創新實作中心">
              <a:extLst>
                <a:ext uri="{FF2B5EF4-FFF2-40B4-BE49-F238E27FC236}">
                  <a16:creationId xmlns:a16="http://schemas.microsoft.com/office/drawing/2014/main" id="{EB8A4CB5-D023-4F44-B7DC-1FAF1E58C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86" y="2835275"/>
              <a:ext cx="48768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C1375ABC-1958-40AB-9487-D04D459E8118}"/>
                </a:ext>
              </a:extLst>
            </p:cNvPr>
            <p:cNvSpPr/>
            <p:nvPr/>
          </p:nvSpPr>
          <p:spPr>
            <a:xfrm>
              <a:off x="5637913" y="4186989"/>
              <a:ext cx="702645" cy="6352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給「年輕的我」三個建議：可以不喜歡讀書，但記得樂在學習！｜天下雜誌">
              <a:extLst>
                <a:ext uri="{FF2B5EF4-FFF2-40B4-BE49-F238E27FC236}">
                  <a16:creationId xmlns:a16="http://schemas.microsoft.com/office/drawing/2014/main" id="{FB02D7EE-AFAE-4414-8E5A-B26629492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092" y="2808632"/>
              <a:ext cx="5463927" cy="366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0" name="橢圓 9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92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0FC876-83D6-4774-BD55-AC8F1337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510" y="704056"/>
            <a:ext cx="10244883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加上一般社會</a:t>
            </a:r>
            <a:r>
              <a:rPr lang="zh-TW" altLang="en-US" dirty="0">
                <a:solidFill>
                  <a:srgbClr val="FF0000"/>
                </a:solidFill>
              </a:rPr>
              <a:t>傳統仍有重學術輕實務觀念</a:t>
            </a:r>
            <a:r>
              <a:rPr lang="zh-TW" altLang="en-US" dirty="0"/>
              <a:t>，技職教育淪為學生次級選擇，在生源不足以及部分學校為提升學生素質情況下，技專校院開始招收基礎學科能力好的高中學生，排擠高職學生的升學進路，衝擊弱化高職教育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19154" y="2743199"/>
            <a:ext cx="9756879" cy="3218741"/>
            <a:chOff x="1084446" y="3429000"/>
            <a:chExt cx="10189948" cy="3252788"/>
          </a:xfrm>
        </p:grpSpPr>
        <p:pic>
          <p:nvPicPr>
            <p:cNvPr id="2052" name="Picture 4" descr="業界找高手，請選「壞學生」？ | 謝宇程| 鳴人堂">
              <a:extLst>
                <a:ext uri="{FF2B5EF4-FFF2-40B4-BE49-F238E27FC236}">
                  <a16:creationId xmlns:a16="http://schemas.microsoft.com/office/drawing/2014/main" id="{18C04764-D864-4BCB-A96C-45EF9A90D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446" y="3429000"/>
              <a:ext cx="4876800" cy="3252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AAEA039-21F1-414E-8111-C42955659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974" y="5698127"/>
              <a:ext cx="957671" cy="957671"/>
            </a:xfrm>
            <a:prstGeom prst="rect">
              <a:avLst/>
            </a:prstGeom>
          </p:spPr>
        </p:pic>
        <p:pic>
          <p:nvPicPr>
            <p:cNvPr id="2056" name="Picture 8" descr="好學生的時代結束了：年輕人要作弊，才有未來！ | 雲論| ETtoday新聞雲">
              <a:extLst>
                <a:ext uri="{FF2B5EF4-FFF2-40B4-BE49-F238E27FC236}">
                  <a16:creationId xmlns:a16="http://schemas.microsoft.com/office/drawing/2014/main" id="{2A28075C-C7E7-4420-99D7-9C1B0C461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94" y="3430588"/>
              <a:ext cx="4876800" cy="325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5D44B12-8E9E-462C-A4F9-A6C71A58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883" y="5698126"/>
              <a:ext cx="957671" cy="957671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2" name="橢圓 11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38897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1A3BC4-49FB-4E58-A7A5-3CABCD447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77" y="1057140"/>
            <a:ext cx="9482847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而課程安排無法因應學生個別程度差異，造成</a:t>
            </a:r>
            <a:r>
              <a:rPr lang="zh-TW" altLang="en-US" dirty="0">
                <a:solidFill>
                  <a:srgbClr val="FF0000"/>
                </a:solidFill>
              </a:rPr>
              <a:t>學習意願不高</a:t>
            </a:r>
            <a:r>
              <a:rPr lang="zh-TW" altLang="en-US" dirty="0"/>
              <a:t>，學生程度反趨低落。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3074" name="Picture 2" descr="上課睡覺或頂嘴老師的學生不會被停課了– News for Chinese － 舊金山灣區No.1免費華人社區報紙">
            <a:extLst>
              <a:ext uri="{FF2B5EF4-FFF2-40B4-BE49-F238E27FC236}">
                <a16:creationId xmlns:a16="http://schemas.microsoft.com/office/drawing/2014/main" id="{159C7464-82CA-44D4-88F6-9984C0AF7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"/>
          <a:stretch/>
        </p:blipFill>
        <p:spPr bwMode="auto">
          <a:xfrm>
            <a:off x="3313697" y="2305456"/>
            <a:ext cx="5783285" cy="39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8" name="橢圓 7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7075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054350"/>
            <a:ext cx="6318250" cy="1333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十二年國教政策影響問題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6196520" y="4229354"/>
            <a:ext cx="58733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5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flipH="1">
            <a:off x="9364720" y="164161"/>
            <a:ext cx="2608791" cy="638530"/>
            <a:chOff x="1829950" y="4503195"/>
            <a:chExt cx="3938552" cy="964004"/>
          </a:xfrm>
        </p:grpSpPr>
        <p:sp>
          <p:nvSpPr>
            <p:cNvPr id="14" name="矩形 13"/>
            <p:cNvSpPr/>
            <p:nvPr/>
          </p:nvSpPr>
          <p:spPr>
            <a:xfrm>
              <a:off x="2743264" y="4745694"/>
              <a:ext cx="3025238" cy="61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十二年國教政策影響問題</a:t>
              </a:r>
              <a:endPara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1829950" y="4503195"/>
              <a:ext cx="967935" cy="964004"/>
              <a:chOff x="766027" y="1049239"/>
              <a:chExt cx="4199976" cy="4182921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81"/>
              <a:stretch/>
            </p:blipFill>
            <p:spPr>
              <a:xfrm>
                <a:off x="766027" y="1049239"/>
                <a:ext cx="4199976" cy="4182921"/>
              </a:xfrm>
              <a:prstGeom prst="diamond">
                <a:avLst/>
              </a:prstGeom>
            </p:spPr>
          </p:pic>
          <p:sp>
            <p:nvSpPr>
              <p:cNvPr id="17" name="手繪多邊形 16"/>
              <p:cNvSpPr/>
              <p:nvPr/>
            </p:nvSpPr>
            <p:spPr>
              <a:xfrm rot="2700000">
                <a:off x="1413035" y="1606117"/>
                <a:ext cx="3081564" cy="3081564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手繪多邊形 17"/>
              <p:cNvSpPr/>
              <p:nvPr/>
            </p:nvSpPr>
            <p:spPr>
              <a:xfrm rot="2700000">
                <a:off x="1814401" y="3215835"/>
                <a:ext cx="1906349" cy="190634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手繪多邊形 18"/>
              <p:cNvSpPr/>
              <p:nvPr/>
            </p:nvSpPr>
            <p:spPr>
              <a:xfrm rot="2700000">
                <a:off x="1798734" y="1148297"/>
                <a:ext cx="1906349" cy="190634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485" y="1418503"/>
            <a:ext cx="9887712" cy="40209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「十二年國教的精神是適性揚才、多元入學。但現在大家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只看到升學制度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，這才是最糟糕的，」新竹教育大學教育系助理教授謝傳崇搖頭。從國中小老師到國中校長，他充分了解現場的實況。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雖然，除升學制度之外，教育部早已將十二年國教，畫出完整的關係圖，包含三大遠景、五大理念、六大目標，執行策略上則有七大面向，涵蓋二十九個方案。但二十九個方案，卻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流於紙上作業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，在執行上，出現極大落差。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師資培訓沒有跟上腳步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。翻開二十九個方案中，有關課程與教學方面，只提到國中教學正常化、適性輔導及品質提升。師資培訓部份隻字未提。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21" name="橢圓 20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83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-2" y="227556"/>
            <a:ext cx="12221007" cy="2286000"/>
            <a:chOff x="-2" y="227556"/>
            <a:chExt cx="12221007" cy="2286000"/>
          </a:xfrm>
        </p:grpSpPr>
        <p:sp>
          <p:nvSpPr>
            <p:cNvPr id="7" name="矩形 6"/>
            <p:cNvSpPr/>
            <p:nvPr/>
          </p:nvSpPr>
          <p:spPr>
            <a:xfrm rot="10800000">
              <a:off x="-2" y="227556"/>
              <a:ext cx="3621575" cy="188166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61000">
                  <a:srgbClr val="D5D5D5"/>
                </a:gs>
                <a:gs pos="33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413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698797" y="310733"/>
              <a:ext cx="8522208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技職教育危機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1: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技職教育學生品質普遍低落：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於技職教育體系下的黃耀南說，台灣教育已被嚴重扭曲，</a:t>
              </a:r>
              <a:r>
                <a: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技職教育淪為「最後的選擇」</a:t>
              </a:r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，國中教育就是一連串的考試和重複練習，學生自然無法瞭解自己的性向和興趣，只能成績好的進高中、成績差的進高職。</a:t>
              </a:r>
              <a:endPara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39" y="227556"/>
              <a:ext cx="2286000" cy="2286000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185976" y="2427188"/>
            <a:ext cx="12119348" cy="2399403"/>
            <a:chOff x="185976" y="2427188"/>
            <a:chExt cx="12119348" cy="2399403"/>
          </a:xfrm>
        </p:grpSpPr>
        <p:sp>
          <p:nvSpPr>
            <p:cNvPr id="6" name="矩形 5"/>
            <p:cNvSpPr/>
            <p:nvPr/>
          </p:nvSpPr>
          <p:spPr>
            <a:xfrm>
              <a:off x="8839199" y="2496171"/>
              <a:ext cx="3466125" cy="163386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413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985" y="2427188"/>
              <a:ext cx="2466975" cy="2133600"/>
            </a:xfrm>
            <a:prstGeom prst="rect">
              <a:avLst/>
            </a:prstGeom>
          </p:spPr>
        </p:pic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17439490-3FFF-461E-A0E2-CE752F93ABE1}"/>
                </a:ext>
              </a:extLst>
            </p:cNvPr>
            <p:cNvSpPr txBox="1">
              <a:spLocks/>
            </p:cNvSpPr>
            <p:nvPr/>
          </p:nvSpPr>
          <p:spPr>
            <a:xfrm>
              <a:off x="185976" y="2787352"/>
              <a:ext cx="7287719" cy="203923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2400" b="1" dirty="0">
                  <a:latin typeface="微軟正黑體" panose="020B0604030504040204" pitchFamily="34" charset="-120"/>
                </a:rPr>
                <a:t>技職教育危機</a:t>
              </a:r>
              <a:r>
                <a:rPr lang="en-US" altLang="zh-TW" sz="2400" b="1" dirty="0">
                  <a:latin typeface="微軟正黑體" panose="020B0604030504040204" pitchFamily="34" charset="-120"/>
                </a:rPr>
                <a:t>2:</a:t>
              </a:r>
              <a:r>
                <a:rPr lang="zh-TW" altLang="en-US" sz="2400" b="1" dirty="0">
                  <a:latin typeface="微軟正黑體" panose="020B0604030504040204" pitchFamily="34" charset="-120"/>
                </a:rPr>
                <a:t>學費低廉的誘因消失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zh-TW" altLang="en-US" sz="2100" dirty="0">
                  <a:latin typeface="微軟正黑體" panose="020B0604030504040204" pitchFamily="34" charset="-120"/>
                </a:rPr>
                <a:t>過去教改廣設高中大學，十二年國教免學費政策，使得技職教育體系的學費較低廉誘因喪失，儘管十二年國教高中排富、技職教育不排富，但社會要讓孩子讀高中的</a:t>
              </a:r>
              <a:r>
                <a: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</a:rPr>
                <a:t>觀念已根深蒂固</a:t>
              </a:r>
              <a:r>
                <a:rPr lang="zh-TW" altLang="en-US" sz="2100" dirty="0">
                  <a:latin typeface="微軟正黑體" panose="020B0604030504040204" pitchFamily="34" charset="-120"/>
                </a:rPr>
                <a:t>，學費早已不是關鍵。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-192526" y="4560788"/>
            <a:ext cx="12055893" cy="2077492"/>
            <a:chOff x="-192526" y="4560788"/>
            <a:chExt cx="12055893" cy="2077492"/>
          </a:xfrm>
        </p:grpSpPr>
        <p:sp>
          <p:nvSpPr>
            <p:cNvPr id="8" name="矩形 7"/>
            <p:cNvSpPr/>
            <p:nvPr/>
          </p:nvSpPr>
          <p:spPr>
            <a:xfrm>
              <a:off x="3621575" y="4560788"/>
              <a:ext cx="8241792" cy="2077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技職教育危機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3: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教育資源分配不均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</a:t>
              </a:r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年起開始實施十二年國教，但行政院所編列技職教育</a:t>
              </a:r>
              <a:r>
                <a: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總預算卻較</a:t>
              </a:r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2013</a:t>
              </a:r>
              <a:r>
                <a: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年減少</a:t>
              </a:r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，遭到質疑為「輕技職」。</a:t>
              </a:r>
            </a:p>
            <a:p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配合十二年國教所新修「高級中等教育法」，只有</a:t>
              </a:r>
              <a:r>
                <a: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特色招生和免試入學</a:t>
              </a:r>
              <a:r>
                <a:rPr lang="zh-TW" altLang="en-US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兩條路，此入學制度設計將壓縮技術型高中的特殊招生需要，扼殺技職教育生機，呼籲「莫讓技職教育淪為十二年國教政策的犧牲品」。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0800000" flipV="1">
              <a:off x="-192526" y="4851852"/>
              <a:ext cx="3435597" cy="1580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61000">
                  <a:srgbClr val="D5D5D5"/>
                </a:gs>
                <a:gs pos="33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413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2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536448"/>
            <a:ext cx="11216640" cy="2743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嚴長壽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(【2015.11.30】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嚴長壽批高教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技職教育 將大崩壞。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書不該是唯一專長，卻被教育政策壓縮成唯一方向，技職教育完全被摧毀，職校升格專科、專科變學院、又成科大。升學直升梯讓許多年輕人不願當基礎螺絲釘的技師，台灣的中間空掉了，沒有腳踏實地的基礎人力，許多碩博士卻變成宅男宅女在家，找不到未來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微軟正黑體" panose="020B0604030504040204" pitchFamily="34" charset="-120"/>
              </a:rPr>
              <a:t>技職教育嚴重學術化，導致台灣缺乏基礎技術人才。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3194304"/>
            <a:ext cx="7143157" cy="4018026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6" name="矩形 5"/>
          <p:cNvSpPr/>
          <p:nvPr/>
        </p:nvSpPr>
        <p:spPr>
          <a:xfrm>
            <a:off x="451104" y="3194304"/>
            <a:ext cx="462076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有熱忱與天分的技職明日之星，可能被排擠無法升學習得一技之長。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台灣的家長迷信補習、迷信分數，卻無意間成為孩子成長最大的絆腳石，甚至可能是扼殺孩子天賦的頭號殺手。</a:t>
            </a:r>
          </a:p>
        </p:txBody>
      </p:sp>
    </p:spTree>
    <p:extLst>
      <p:ext uri="{BB962C8B-B14F-4D97-AF65-F5344CB8AC3E}">
        <p14:creationId xmlns:p14="http://schemas.microsoft.com/office/powerpoint/2010/main" val="30958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4" y="3525890"/>
            <a:ext cx="5052204" cy="3364768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 rot="832952">
            <a:off x="573941" y="417027"/>
            <a:ext cx="3794173" cy="2161448"/>
          </a:xfrm>
          <a:prstGeom prst="cloudCallout">
            <a:avLst>
              <a:gd name="adj1" fmla="val 32549"/>
              <a:gd name="adj2" fmla="val 8795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升學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5834182" y="276445"/>
            <a:ext cx="5478456" cy="2823597"/>
          </a:xfrm>
          <a:prstGeom prst="cloudCallout">
            <a:avLst>
              <a:gd name="adj1" fmla="val -56469"/>
              <a:gd name="adj2" fmla="val 7737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我讀的東西真的有用嗎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雲朵形圖說文字 6"/>
          <p:cNvSpPr/>
          <p:nvPr/>
        </p:nvSpPr>
        <p:spPr>
          <a:xfrm rot="21334485">
            <a:off x="7521377" y="4138717"/>
            <a:ext cx="3601267" cy="2386096"/>
          </a:xfrm>
          <a:prstGeom prst="cloudCallout">
            <a:avLst>
              <a:gd name="adj1" fmla="val -97099"/>
              <a:gd name="adj2" fmla="val 3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r>
              <a:rPr lang="en-US" altLang="zh-TW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20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63712" y="4242815"/>
            <a:ext cx="3941613" cy="20086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413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10800000">
            <a:off x="-304804" y="572377"/>
            <a:ext cx="3864868" cy="22545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61000">
                <a:srgbClr val="D5D5D5"/>
              </a:gs>
              <a:gs pos="33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413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 txBox="1">
            <a:spLocks/>
          </p:cNvSpPr>
          <p:nvPr/>
        </p:nvSpPr>
        <p:spPr>
          <a:xfrm>
            <a:off x="4145280" y="740978"/>
            <a:ext cx="7888224" cy="191731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2400" b="1" dirty="0">
                <a:latin typeface="微軟正黑體" panose="020B0604030504040204" pitchFamily="34" charset="-120"/>
              </a:rPr>
              <a:t>改善技職教育</a:t>
            </a:r>
            <a:r>
              <a:rPr lang="en-US" altLang="zh-TW" sz="2400" b="1" dirty="0">
                <a:latin typeface="微軟正黑體" panose="020B0604030504040204" pitchFamily="34" charset="-120"/>
              </a:rPr>
              <a:t>1:</a:t>
            </a:r>
            <a:r>
              <a:rPr lang="zh-TW" altLang="en-US" sz="2400" b="1" dirty="0">
                <a:latin typeface="微軟正黑體" panose="020B0604030504040204" pitchFamily="34" charset="-120"/>
              </a:rPr>
              <a:t>適性輔導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2100" dirty="0">
                <a:latin typeface="微軟正黑體" panose="020B0604030504040204" pitchFamily="34" charset="-120"/>
              </a:rPr>
              <a:t>期盼政府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</a:rPr>
              <a:t>落實國中適性輔導</a:t>
            </a:r>
            <a:r>
              <a:rPr lang="zh-TW" altLang="en-US" sz="2100" dirty="0">
                <a:latin typeface="微軟正黑體" panose="020B0604030504040204" pitchFamily="34" charset="-120"/>
              </a:rPr>
              <a:t>，讓不同性向的孩子都瞭解自己想走的路，不要一窩蜂的去擠一般高中；而十五歲的國中生在人生的歴練有所不足，均仰賴學校老師的意見來判斷，而絕大部分的國中老師，均來自師範或高教體系，對技職教育沒有深刻的了解，亦無職場經驗，恐無足夠輔導能力，這點也是需要注意的。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 txBox="1">
            <a:spLocks/>
          </p:cNvSpPr>
          <p:nvPr/>
        </p:nvSpPr>
        <p:spPr>
          <a:xfrm>
            <a:off x="174533" y="3943030"/>
            <a:ext cx="7211617" cy="268830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TW" altLang="en-US" sz="2600" b="1" dirty="0">
                <a:latin typeface="微軟正黑體" panose="020B0604030504040204" pitchFamily="34" charset="-120"/>
              </a:rPr>
              <a:t>改善技職教育</a:t>
            </a:r>
            <a:r>
              <a:rPr lang="en-US" altLang="zh-TW" sz="2600" b="1" dirty="0">
                <a:latin typeface="微軟正黑體" panose="020B0604030504040204" pitchFamily="34" charset="-120"/>
              </a:rPr>
              <a:t>2</a:t>
            </a:r>
            <a:r>
              <a:rPr lang="zh-TW" altLang="en-US" sz="2600" b="1" dirty="0">
                <a:latin typeface="微軟正黑體" panose="020B0604030504040204" pitchFamily="34" charset="-120"/>
              </a:rPr>
              <a:t>：普通教育與技職教育雙軌制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TW" altLang="en-US" sz="2300" dirty="0">
                <a:latin typeface="微軟正黑體" panose="020B0604030504040204" pitchFamily="34" charset="-120"/>
              </a:rPr>
              <a:t>目前社會上普遍產生</a:t>
            </a:r>
            <a:r>
              <a:rPr lang="zh-TW" altLang="en-US" sz="2300" dirty="0">
                <a:solidFill>
                  <a:srgbClr val="FF0000"/>
                </a:solidFill>
                <a:latin typeface="微軟正黑體" panose="020B0604030504040204" pitchFamily="34" charset="-120"/>
              </a:rPr>
              <a:t>技職生是二流學生</a:t>
            </a:r>
            <a:r>
              <a:rPr lang="zh-TW" altLang="en-US" sz="2300" dirty="0">
                <a:latin typeface="微軟正黑體" panose="020B0604030504040204" pitchFamily="34" charset="-120"/>
              </a:rPr>
              <a:t>的錯誤認知</a:t>
            </a:r>
            <a:r>
              <a:rPr lang="en-US" altLang="zh-TW" sz="2300" dirty="0">
                <a:latin typeface="微軟正黑體" panose="020B0604030504040204" pitchFamily="34" charset="-120"/>
              </a:rPr>
              <a:t>,</a:t>
            </a:r>
            <a:r>
              <a:rPr lang="zh-TW" altLang="en-US" sz="2300" dirty="0">
                <a:latin typeface="微軟正黑體" panose="020B0604030504040204" pitchFamily="34" charset="-120"/>
              </a:rPr>
              <a:t>人才大多集中在學術界</a:t>
            </a:r>
            <a:r>
              <a:rPr lang="en-US" altLang="zh-TW" sz="2300" dirty="0">
                <a:latin typeface="微軟正黑體" panose="020B0604030504040204" pitchFamily="34" charset="-120"/>
              </a:rPr>
              <a:t>,</a:t>
            </a:r>
            <a:r>
              <a:rPr lang="zh-TW" altLang="en-US" sz="2300" dirty="0">
                <a:latin typeface="微軟正黑體" panose="020B0604030504040204" pitchFamily="34" charset="-120"/>
              </a:rPr>
              <a:t>技職教育體系吸收不到優秀人才</a:t>
            </a:r>
            <a:r>
              <a:rPr lang="en-US" altLang="zh-TW" sz="2300" dirty="0">
                <a:latin typeface="微軟正黑體" panose="020B0604030504040204" pitchFamily="34" charset="-120"/>
              </a:rPr>
              <a:t>,</a:t>
            </a:r>
            <a:r>
              <a:rPr lang="zh-TW" altLang="en-US" sz="2300" dirty="0">
                <a:latin typeface="微軟正黑體" panose="020B0604030504040204" pitchFamily="34" charset="-120"/>
              </a:rPr>
              <a:t>對於中小型與在地産發展座生極大衝擊。</a:t>
            </a:r>
            <a:endParaRPr lang="en-US" altLang="zh-TW" sz="2300" dirty="0">
              <a:latin typeface="微軟正黑體" panose="020B0604030504040204" pitchFamily="34" charset="-12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TW" altLang="en-US" sz="2300" dirty="0">
                <a:latin typeface="微軟正黑體" panose="020B0604030504040204" pitchFamily="34" charset="-120"/>
              </a:rPr>
              <a:t>該學習德國教育普通教育與技職教育</a:t>
            </a:r>
            <a:r>
              <a:rPr lang="zh-TW" altLang="en-US" sz="2300" dirty="0">
                <a:solidFill>
                  <a:srgbClr val="FF0000"/>
                </a:solidFill>
                <a:latin typeface="微軟正黑體" panose="020B0604030504040204" pitchFamily="34" charset="-120"/>
              </a:rPr>
              <a:t>雙軌制</a:t>
            </a:r>
            <a:r>
              <a:rPr lang="en-US" altLang="zh-TW" sz="2300" dirty="0">
                <a:latin typeface="微軟正黑體" panose="020B0604030504040204" pitchFamily="34" charset="-120"/>
              </a:rPr>
              <a:t>,</a:t>
            </a:r>
            <a:r>
              <a:rPr lang="zh-TW" altLang="en-US" sz="2300" dirty="0">
                <a:latin typeface="微軟正黑體" panose="020B0604030504040204" pitchFamily="34" charset="-120"/>
              </a:rPr>
              <a:t>定位清楚培育專業的技術人才</a:t>
            </a:r>
            <a:r>
              <a:rPr lang="en-US" altLang="zh-TW" sz="2300" dirty="0">
                <a:latin typeface="微軟正黑體" panose="020B0604030504040204" pitchFamily="34" charset="-120"/>
              </a:rPr>
              <a:t>,</a:t>
            </a:r>
            <a:r>
              <a:rPr lang="zh-TW" altLang="en-US" sz="2300" dirty="0">
                <a:latin typeface="微軟正黑體" panose="020B0604030504040204" pitchFamily="34" charset="-120"/>
              </a:rPr>
              <a:t>甚至要產學合作</a:t>
            </a:r>
            <a:r>
              <a:rPr lang="en-US" altLang="zh-TW" sz="2300" dirty="0">
                <a:latin typeface="微軟正黑體" panose="020B0604030504040204" pitchFamily="34" charset="-120"/>
              </a:rPr>
              <a:t>,</a:t>
            </a:r>
            <a:r>
              <a:rPr lang="zh-TW" altLang="en-US" sz="2300" dirty="0">
                <a:latin typeface="微軟正黑體" panose="020B0604030504040204" pitchFamily="34" charset="-120"/>
              </a:rPr>
              <a:t>技職實習從國中就要開始。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05" y="1167064"/>
            <a:ext cx="2466975" cy="2133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4" b="100000" l="1245" r="98755">
                        <a14:foregroundMark x1="29461" y1="34450" x2="71369" y2="81340"/>
                        <a14:foregroundMark x1="51867" y1="24880" x2="34855" y2="80861"/>
                        <a14:foregroundMark x1="25726" y1="52153" x2="66805" y2="46890"/>
                        <a14:foregroundMark x1="53527" y1="37799" x2="70954" y2="73684"/>
                        <a14:foregroundMark x1="31950" y1="63158" x2="53527" y2="71292"/>
                        <a14:foregroundMark x1="35270" y1="49282" x2="34025" y2="78947"/>
                        <a14:foregroundMark x1="31950" y1="65072" x2="32365" y2="77033"/>
                        <a14:foregroundMark x1="66805" y1="18660" x2="68880" y2="20574"/>
                        <a14:foregroundMark x1="74689" y1="29665" x2="78423" y2="32057"/>
                        <a14:foregroundMark x1="80083" y1="14833" x2="82158" y2="16268"/>
                        <a14:foregroundMark x1="75519" y1="44976" x2="75519" y2="44976"/>
                        <a14:foregroundMark x1="79668" y1="25837" x2="79668" y2="25837"/>
                        <a14:foregroundMark x1="67220" y1="31579" x2="67220" y2="3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79" y="4640613"/>
            <a:ext cx="229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883" y="1265050"/>
            <a:ext cx="10189782" cy="43279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b="1" dirty="0">
                <a:latin typeface="微軟正黑體" panose="020B0604030504040204" pitchFamily="34" charset="-120"/>
              </a:rPr>
              <a:t>德國模式為二元制（</a:t>
            </a:r>
            <a:r>
              <a:rPr lang="en-US" altLang="zh-TW" sz="2400" b="1" dirty="0">
                <a:latin typeface="微軟正黑體" panose="020B0604030504040204" pitchFamily="34" charset="-120"/>
              </a:rPr>
              <a:t>Dual System</a:t>
            </a:r>
            <a:r>
              <a:rPr lang="zh-TW" altLang="en-US" sz="2400" b="1" dirty="0">
                <a:latin typeface="微軟正黑體" panose="020B0604030504040204" pitchFamily="34" charset="-120"/>
              </a:rPr>
              <a:t>）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由事業單位招收國中畢業生，依據勞動法規簽訂學徒契約，開始業界師徒制培訓，再定期送到職校接受相關教學。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學徒是「在業界學技術、在學校學國民基本課程及專業相關課程」，實務面上不會產生學用落差，職校也不必花大筆經費購置設備，卻永遠追不上業界。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德國模式思維：企業並非拿出經費或撥出產能給在校學生使用，而是付給自家學徒的訓練費用及員工薪水罷了！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德國模式的缺點：</a:t>
            </a:r>
            <a:r>
              <a:rPr lang="en-US" altLang="zh-TW" sz="2400" dirty="0">
                <a:latin typeface="微軟正黑體" panose="020B0604030504040204" pitchFamily="34" charset="-120"/>
              </a:rPr>
              <a:t>(1)</a:t>
            </a:r>
            <a:r>
              <a:rPr lang="zh-TW" altLang="en-US" sz="2400" dirty="0">
                <a:latin typeface="微軟正黑體" panose="020B0604030504040204" pitchFamily="34" charset="-120"/>
              </a:rPr>
              <a:t>過早分流；</a:t>
            </a:r>
            <a:r>
              <a:rPr lang="en-US" altLang="zh-TW" sz="2400" dirty="0">
                <a:latin typeface="微軟正黑體" panose="020B0604030504040204" pitchFamily="34" charset="-120"/>
              </a:rPr>
              <a:t>(2)18</a:t>
            </a:r>
            <a:r>
              <a:rPr lang="zh-TW" altLang="en-US" sz="2400" dirty="0">
                <a:latin typeface="微軟正黑體" panose="020B0604030504040204" pitchFamily="34" charset="-120"/>
              </a:rPr>
              <a:t>歲以下青年進入職場，不符合國際人權公約的立場。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 flipH="1">
            <a:off x="9364720" y="164161"/>
            <a:ext cx="2608791" cy="638530"/>
            <a:chOff x="1829950" y="4503195"/>
            <a:chExt cx="3938552" cy="964004"/>
          </a:xfrm>
        </p:grpSpPr>
        <p:sp>
          <p:nvSpPr>
            <p:cNvPr id="17" name="矩形 16"/>
            <p:cNvSpPr/>
            <p:nvPr/>
          </p:nvSpPr>
          <p:spPr>
            <a:xfrm>
              <a:off x="2743264" y="4745694"/>
              <a:ext cx="3025238" cy="61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十二年國教政策影響問題</a:t>
              </a:r>
              <a:endPara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1829950" y="4503195"/>
              <a:ext cx="967935" cy="964004"/>
              <a:chOff x="766027" y="1049239"/>
              <a:chExt cx="4199976" cy="4182921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81"/>
              <a:stretch/>
            </p:blipFill>
            <p:spPr>
              <a:xfrm>
                <a:off x="766027" y="1049239"/>
                <a:ext cx="4199976" cy="4182921"/>
              </a:xfrm>
              <a:prstGeom prst="diamond">
                <a:avLst/>
              </a:prstGeom>
            </p:spPr>
          </p:pic>
          <p:sp>
            <p:nvSpPr>
              <p:cNvPr id="20" name="手繪多邊形 19"/>
              <p:cNvSpPr/>
              <p:nvPr/>
            </p:nvSpPr>
            <p:spPr>
              <a:xfrm rot="2700000">
                <a:off x="1413035" y="1606117"/>
                <a:ext cx="3081564" cy="3081564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手繪多邊形 20"/>
              <p:cNvSpPr/>
              <p:nvPr/>
            </p:nvSpPr>
            <p:spPr>
              <a:xfrm rot="2700000">
                <a:off x="1814401" y="3215835"/>
                <a:ext cx="1906349" cy="190634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手繪多邊形 21"/>
              <p:cNvSpPr/>
              <p:nvPr/>
            </p:nvSpPr>
            <p:spPr>
              <a:xfrm rot="2700000">
                <a:off x="1798734" y="1148297"/>
                <a:ext cx="1906349" cy="190634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29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 flipH="1">
            <a:off x="9364720" y="164161"/>
            <a:ext cx="2608791" cy="638530"/>
            <a:chOff x="1829950" y="4503195"/>
            <a:chExt cx="3938552" cy="964004"/>
          </a:xfrm>
        </p:grpSpPr>
        <p:sp>
          <p:nvSpPr>
            <p:cNvPr id="17" name="矩形 16"/>
            <p:cNvSpPr/>
            <p:nvPr/>
          </p:nvSpPr>
          <p:spPr>
            <a:xfrm>
              <a:off x="2743264" y="4745694"/>
              <a:ext cx="3025238" cy="61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十二年國教政策影響問題</a:t>
              </a:r>
              <a:endPara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1829950" y="4503195"/>
              <a:ext cx="967935" cy="964004"/>
              <a:chOff x="766027" y="1049239"/>
              <a:chExt cx="4199976" cy="4182921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81"/>
              <a:stretch/>
            </p:blipFill>
            <p:spPr>
              <a:xfrm>
                <a:off x="766027" y="1049239"/>
                <a:ext cx="4199976" cy="4182921"/>
              </a:xfrm>
              <a:prstGeom prst="diamond">
                <a:avLst/>
              </a:prstGeom>
            </p:spPr>
          </p:pic>
          <p:sp>
            <p:nvSpPr>
              <p:cNvPr id="20" name="手繪多邊形 19"/>
              <p:cNvSpPr/>
              <p:nvPr/>
            </p:nvSpPr>
            <p:spPr>
              <a:xfrm rot="2700000">
                <a:off x="1413035" y="1606117"/>
                <a:ext cx="3081564" cy="3081564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手繪多邊形 20"/>
              <p:cNvSpPr/>
              <p:nvPr/>
            </p:nvSpPr>
            <p:spPr>
              <a:xfrm rot="2700000">
                <a:off x="1814401" y="3215835"/>
                <a:ext cx="1906349" cy="190634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手繪多邊形 21"/>
              <p:cNvSpPr/>
              <p:nvPr/>
            </p:nvSpPr>
            <p:spPr>
              <a:xfrm rot="2700000">
                <a:off x="1798734" y="1148297"/>
                <a:ext cx="1906349" cy="190634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 txBox="1">
            <a:spLocks/>
          </p:cNvSpPr>
          <p:nvPr/>
        </p:nvSpPr>
        <p:spPr>
          <a:xfrm>
            <a:off x="1456569" y="990492"/>
            <a:ext cx="10186791" cy="4877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b="1" dirty="0">
                <a:latin typeface="微軟正黑體" panose="020B0604030504040204" pitchFamily="34" charset="-120"/>
              </a:rPr>
              <a:t>德國和台灣技職教育的差距</a:t>
            </a:r>
            <a:endParaRPr lang="en-US" altLang="zh-TW" sz="2400" b="1" dirty="0">
              <a:latin typeface="微軟正黑體" panose="020B0604030504040204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近距離接觸德國技職教育，發現他們追求完美，不容錯誤的精神，而台灣在學校都只是為了應付考試、作業。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採行小班制度，讓每個學生都有實作機會， </a:t>
            </a:r>
            <a:r>
              <a:rPr lang="en-US" altLang="zh-TW" sz="2400" dirty="0">
                <a:latin typeface="微軟正黑體" panose="020B0604030504040204" pitchFamily="34" charset="-120"/>
              </a:rPr>
              <a:t>4</a:t>
            </a:r>
            <a:r>
              <a:rPr lang="zh-TW" altLang="en-US" sz="2400" dirty="0">
                <a:latin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</a:rPr>
              <a:t>個學生圍繞在全新機械設備旁，依據業師教學步驟一步一步實作的「小班教學」，「這跟台灣採大班制再拆成兩組，輪流用設備的感覺根本不一樣」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德國的技職學生一星期只有一到兩天在學校上課，其餘時間都在企業實習，學校老師中業師幾乎占超過一半，學校的設備也多來自企業贊助，符合最新規格。台灣產學合作專班的學生畢業後，就算直接就業或進入企業實習，擔任的職務通常只是操作機台，與自己原本的專業無關。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德國技職升學考試考的是「實作」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「德國不是因為擁有工業強國的地位，才有這樣的技職教育，而是因為有這樣的教育，讓它成為工業強國，」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zh-TW" altLang="en-US" sz="2400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39095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 flipH="1">
            <a:off x="9364720" y="164161"/>
            <a:ext cx="2608791" cy="638530"/>
            <a:chOff x="1829950" y="4503195"/>
            <a:chExt cx="3938552" cy="964004"/>
          </a:xfrm>
        </p:grpSpPr>
        <p:sp>
          <p:nvSpPr>
            <p:cNvPr id="17" name="矩形 16"/>
            <p:cNvSpPr/>
            <p:nvPr/>
          </p:nvSpPr>
          <p:spPr>
            <a:xfrm>
              <a:off x="2743264" y="4745694"/>
              <a:ext cx="3025238" cy="61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十二年國教政策影響問題</a:t>
              </a:r>
              <a:endPara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1829950" y="4503195"/>
              <a:ext cx="967935" cy="964004"/>
              <a:chOff x="766027" y="1049239"/>
              <a:chExt cx="4199976" cy="4182921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81"/>
              <a:stretch/>
            </p:blipFill>
            <p:spPr>
              <a:xfrm>
                <a:off x="766027" y="1049239"/>
                <a:ext cx="4199976" cy="4182921"/>
              </a:xfrm>
              <a:prstGeom prst="diamond">
                <a:avLst/>
              </a:prstGeom>
            </p:spPr>
          </p:pic>
          <p:sp>
            <p:nvSpPr>
              <p:cNvPr id="20" name="手繪多邊形 19"/>
              <p:cNvSpPr/>
              <p:nvPr/>
            </p:nvSpPr>
            <p:spPr>
              <a:xfrm rot="2700000">
                <a:off x="1413035" y="1606117"/>
                <a:ext cx="3081564" cy="3081564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手繪多邊形 20"/>
              <p:cNvSpPr/>
              <p:nvPr/>
            </p:nvSpPr>
            <p:spPr>
              <a:xfrm rot="2700000">
                <a:off x="1814401" y="3215835"/>
                <a:ext cx="1906349" cy="190634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手繪多邊形 21"/>
              <p:cNvSpPr/>
              <p:nvPr/>
            </p:nvSpPr>
            <p:spPr>
              <a:xfrm rot="2700000">
                <a:off x="1798734" y="1148297"/>
                <a:ext cx="1906349" cy="190634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569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四大建議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我們用與市場、與職業現場隔絕的學校來教技職；但其實工作現場才是技職教育最合適發生的地方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我們的技職教育內容，主要由教師、學者規畫；但每天在現場奮戰的工匠與師傅，才最知道該教些什麼。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學生表現是否能得到專業證明常由教師判斷和給分；但要面對市場挑戰的師傅們，才最知道標準是什麼。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那些到實務界當學徒、當助手的年輕人，我們的政府採取不理不睬的態度；但其實政府應該要當職業公會的「守門員」，確保他們在技能、知識、態度與性格上得到優良的培育，幫助職業界確保入行新人的水準、幫助產業把關從業人員的素質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03593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054350"/>
            <a:ext cx="6318250" cy="1333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少子女化問題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7303008" y="4229354"/>
            <a:ext cx="35600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9960864" y="127499"/>
            <a:ext cx="2067134" cy="762779"/>
            <a:chOff x="9960864" y="127499"/>
            <a:chExt cx="2067134" cy="762779"/>
          </a:xfrm>
        </p:grpSpPr>
        <p:grpSp>
          <p:nvGrpSpPr>
            <p:cNvPr id="16" name="群組 15"/>
            <p:cNvGrpSpPr/>
            <p:nvPr/>
          </p:nvGrpSpPr>
          <p:grpSpPr>
            <a:xfrm flipH="1">
              <a:off x="9960864" y="164161"/>
              <a:ext cx="2012647" cy="638530"/>
              <a:chOff x="1829950" y="4503195"/>
              <a:chExt cx="3038540" cy="96400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743265" y="4745694"/>
                <a:ext cx="2125225" cy="6142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少子女化問題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8" name="群組 17"/>
              <p:cNvGrpSpPr/>
              <p:nvPr/>
            </p:nvGrpSpPr>
            <p:grpSpPr>
              <a:xfrm>
                <a:off x="1829950" y="4503195"/>
                <a:ext cx="967935" cy="964004"/>
                <a:chOff x="766027" y="1049239"/>
                <a:chExt cx="4199976" cy="4182921"/>
              </a:xfrm>
            </p:grpSpPr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581"/>
                <a:stretch/>
              </p:blipFill>
              <p:spPr>
                <a:xfrm>
                  <a:off x="766027" y="1049239"/>
                  <a:ext cx="4199976" cy="4182921"/>
                </a:xfrm>
                <a:prstGeom prst="diamond">
                  <a:avLst/>
                </a:prstGeom>
              </p:spPr>
            </p:pic>
            <p:sp>
              <p:nvSpPr>
                <p:cNvPr id="20" name="手繪多邊形 19"/>
                <p:cNvSpPr/>
                <p:nvPr/>
              </p:nvSpPr>
              <p:spPr>
                <a:xfrm rot="2700000">
                  <a:off x="1413035" y="1606117"/>
                  <a:ext cx="3081564" cy="3081564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手繪多邊形 20"/>
                <p:cNvSpPr/>
                <p:nvPr/>
              </p:nvSpPr>
              <p:spPr>
                <a:xfrm rot="2700000">
                  <a:off x="1814401" y="3215835"/>
                  <a:ext cx="1906349" cy="190634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手繪多邊形 21"/>
                <p:cNvSpPr/>
                <p:nvPr/>
              </p:nvSpPr>
              <p:spPr>
                <a:xfrm rot="2700000">
                  <a:off x="1798734" y="1148297"/>
                  <a:ext cx="1906349" cy="190634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23" name="群組 22"/>
            <p:cNvGrpSpPr/>
            <p:nvPr/>
          </p:nvGrpSpPr>
          <p:grpSpPr>
            <a:xfrm>
              <a:off x="11277889" y="127499"/>
              <a:ext cx="750109" cy="762779"/>
              <a:chOff x="1009599" y="3196081"/>
              <a:chExt cx="1004665" cy="102163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19" t="371" r="13167" b="-371"/>
              <a:stretch/>
            </p:blipFill>
            <p:spPr>
              <a:xfrm>
                <a:off x="1009599" y="3196081"/>
                <a:ext cx="1004665" cy="1021634"/>
              </a:xfrm>
              <a:prstGeom prst="diamond">
                <a:avLst/>
              </a:prstGeom>
            </p:spPr>
          </p:pic>
          <p:sp>
            <p:nvSpPr>
              <p:cNvPr id="26" name="手繪多邊形 25"/>
              <p:cNvSpPr/>
              <p:nvPr/>
            </p:nvSpPr>
            <p:spPr>
              <a:xfrm rot="2700000">
                <a:off x="1183274" y="3320583"/>
                <a:ext cx="757768" cy="757769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手繪多邊形 26"/>
              <p:cNvSpPr/>
              <p:nvPr/>
            </p:nvSpPr>
            <p:spPr>
              <a:xfrm rot="2700000">
                <a:off x="1281972" y="3716419"/>
                <a:ext cx="468779" cy="46877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 27"/>
              <p:cNvSpPr/>
              <p:nvPr/>
            </p:nvSpPr>
            <p:spPr>
              <a:xfrm rot="2700000">
                <a:off x="1278119" y="3208004"/>
                <a:ext cx="468779" cy="46877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 txBox="1">
            <a:spLocks/>
          </p:cNvSpPr>
          <p:nvPr/>
        </p:nvSpPr>
        <p:spPr>
          <a:xfrm>
            <a:off x="1456569" y="1253331"/>
            <a:ext cx="100056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依據內政部人口統計資料顯示，國小在學總人數從</a:t>
            </a:r>
            <a:r>
              <a:rPr lang="en-US" altLang="zh-TW" sz="2400" dirty="0">
                <a:latin typeface="微軟正黑體" panose="020B0604030504040204" pitchFamily="34" charset="-120"/>
              </a:rPr>
              <a:t>2001</a:t>
            </a:r>
            <a:r>
              <a:rPr lang="zh-TW" altLang="en-US" sz="2400" dirty="0">
                <a:latin typeface="微軟正黑體" panose="020B0604030504040204" pitchFamily="34" charset="-120"/>
              </a:rPr>
              <a:t>年的</a:t>
            </a:r>
            <a:r>
              <a:rPr lang="en-US" altLang="zh-TW" sz="2400" dirty="0">
                <a:latin typeface="微軟正黑體" panose="020B0604030504040204" pitchFamily="34" charset="-120"/>
              </a:rPr>
              <a:t>192</a:t>
            </a:r>
            <a:r>
              <a:rPr lang="zh-TW" altLang="en-US" sz="2400" dirty="0">
                <a:latin typeface="微軟正黑體" panose="020B0604030504040204" pitchFamily="34" charset="-120"/>
              </a:rPr>
              <a:t>萬</a:t>
            </a:r>
            <a:r>
              <a:rPr lang="en-US" altLang="zh-TW" sz="2400" dirty="0">
                <a:latin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</a:rPr>
              <a:t>491</a:t>
            </a:r>
            <a:r>
              <a:rPr lang="zh-TW" altLang="en-US" sz="2400" dirty="0">
                <a:latin typeface="微軟正黑體" panose="020B0604030504040204" pitchFamily="34" charset="-120"/>
              </a:rPr>
              <a:t>人，驟降為</a:t>
            </a:r>
            <a:r>
              <a:rPr lang="en-US" altLang="zh-TW" sz="2400" dirty="0">
                <a:latin typeface="微軟正黑體" panose="020B0604030504040204" pitchFamily="34" charset="-120"/>
              </a:rPr>
              <a:t>2018</a:t>
            </a:r>
            <a:r>
              <a:rPr lang="zh-TW" altLang="en-US" sz="2400" dirty="0">
                <a:latin typeface="微軟正黑體" panose="020B0604030504040204" pitchFamily="34" charset="-120"/>
              </a:rPr>
              <a:t>年</a:t>
            </a:r>
            <a:r>
              <a:rPr lang="en-US" altLang="zh-TW" sz="2400" dirty="0">
                <a:latin typeface="微軟正黑體" panose="020B0604030504040204" pitchFamily="34" charset="-120"/>
              </a:rPr>
              <a:t>115</a:t>
            </a:r>
            <a:r>
              <a:rPr lang="zh-TW" altLang="en-US" sz="2400" dirty="0">
                <a:latin typeface="微軟正黑體" panose="020B0604030504040204" pitchFamily="34" charset="-120"/>
              </a:rPr>
              <a:t>萬</a:t>
            </a:r>
            <a:r>
              <a:rPr lang="en-US" altLang="zh-TW" sz="2400" dirty="0">
                <a:latin typeface="微軟正黑體" panose="020B0604030504040204" pitchFamily="34" charset="-120"/>
              </a:rPr>
              <a:t>8</a:t>
            </a:r>
            <a:r>
              <a:rPr lang="zh-TW" altLang="en-US" sz="2400" dirty="0">
                <a:latin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</a:rPr>
              <a:t>557</a:t>
            </a:r>
            <a:r>
              <a:rPr lang="zh-TW" altLang="en-US" sz="2400" dirty="0">
                <a:latin typeface="微軟正黑體" panose="020B0604030504040204" pitchFamily="34" charset="-120"/>
              </a:rPr>
              <a:t>人，少子女化導致各級學校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</a:rPr>
              <a:t>招生缺額不斷擴大</a:t>
            </a:r>
            <a:r>
              <a:rPr lang="zh-TW" altLang="en-US" sz="2400" dirty="0">
                <a:latin typeface="微軟正黑體" panose="020B0604030504040204" pitchFamily="34" charset="-120"/>
              </a:rPr>
              <a:t>。學生因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</a:rPr>
              <a:t>傳統升學主義</a:t>
            </a:r>
            <a:r>
              <a:rPr lang="zh-TW" altLang="en-US" sz="2400" dirty="0">
                <a:latin typeface="微軟正黑體" panose="020B0604030504040204" pitchFamily="34" charset="-120"/>
              </a:rPr>
              <a:t>之影響，就讀志願本傾向先選擇普通教育，在少子女化且高等技職教育市場供過於求情況下，將造成高職缺額暴增，影響銜接高職之技專院校生源進路，技專校院未來在招生與經營方面將面臨更加嚴峻的考驗。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</a:rPr>
              <a:t>少子女化對技專校院在學校經營管理所面臨問題，有教育經費相互排擠、學校將面臨招生不足之困境、學校過度競爭形成資源浪費、高等教育品質下降、師資過剩的人力資源閒置等。</a:t>
            </a:r>
          </a:p>
        </p:txBody>
      </p:sp>
    </p:spTree>
    <p:extLst>
      <p:ext uri="{BB962C8B-B14F-4D97-AF65-F5344CB8AC3E}">
        <p14:creationId xmlns:p14="http://schemas.microsoft.com/office/powerpoint/2010/main" val="30777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9960864" y="127499"/>
            <a:ext cx="2067134" cy="762779"/>
            <a:chOff x="9960864" y="127499"/>
            <a:chExt cx="2067134" cy="762779"/>
          </a:xfrm>
        </p:grpSpPr>
        <p:grpSp>
          <p:nvGrpSpPr>
            <p:cNvPr id="16" name="群組 15"/>
            <p:cNvGrpSpPr/>
            <p:nvPr/>
          </p:nvGrpSpPr>
          <p:grpSpPr>
            <a:xfrm flipH="1">
              <a:off x="9960864" y="164161"/>
              <a:ext cx="2012647" cy="638530"/>
              <a:chOff x="1829950" y="4503195"/>
              <a:chExt cx="3038540" cy="96400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743265" y="4745694"/>
                <a:ext cx="2125225" cy="6142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少子女化問題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8" name="群組 17"/>
              <p:cNvGrpSpPr/>
              <p:nvPr/>
            </p:nvGrpSpPr>
            <p:grpSpPr>
              <a:xfrm>
                <a:off x="1829950" y="4503195"/>
                <a:ext cx="967935" cy="964004"/>
                <a:chOff x="766027" y="1049239"/>
                <a:chExt cx="4199976" cy="4182921"/>
              </a:xfrm>
            </p:grpSpPr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581"/>
                <a:stretch/>
              </p:blipFill>
              <p:spPr>
                <a:xfrm>
                  <a:off x="766027" y="1049239"/>
                  <a:ext cx="4199976" cy="4182921"/>
                </a:xfrm>
                <a:prstGeom prst="diamond">
                  <a:avLst/>
                </a:prstGeom>
              </p:spPr>
            </p:pic>
            <p:sp>
              <p:nvSpPr>
                <p:cNvPr id="20" name="手繪多邊形 19"/>
                <p:cNvSpPr/>
                <p:nvPr/>
              </p:nvSpPr>
              <p:spPr>
                <a:xfrm rot="2700000">
                  <a:off x="1413035" y="1606117"/>
                  <a:ext cx="3081564" cy="3081564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手繪多邊形 20"/>
                <p:cNvSpPr/>
                <p:nvPr/>
              </p:nvSpPr>
              <p:spPr>
                <a:xfrm rot="2700000">
                  <a:off x="1814401" y="3215835"/>
                  <a:ext cx="1906349" cy="190634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手繪多邊形 21"/>
                <p:cNvSpPr/>
                <p:nvPr/>
              </p:nvSpPr>
              <p:spPr>
                <a:xfrm rot="2700000">
                  <a:off x="1798734" y="1148297"/>
                  <a:ext cx="1906349" cy="190634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23" name="群組 22"/>
            <p:cNvGrpSpPr/>
            <p:nvPr/>
          </p:nvGrpSpPr>
          <p:grpSpPr>
            <a:xfrm>
              <a:off x="11277889" y="127499"/>
              <a:ext cx="750109" cy="762779"/>
              <a:chOff x="1009599" y="3196081"/>
              <a:chExt cx="1004665" cy="102163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19" t="371" r="13167" b="-371"/>
              <a:stretch/>
            </p:blipFill>
            <p:spPr>
              <a:xfrm>
                <a:off x="1009599" y="3196081"/>
                <a:ext cx="1004665" cy="1021634"/>
              </a:xfrm>
              <a:prstGeom prst="diamond">
                <a:avLst/>
              </a:prstGeom>
            </p:spPr>
          </p:pic>
          <p:sp>
            <p:nvSpPr>
              <p:cNvPr id="26" name="手繪多邊形 25"/>
              <p:cNvSpPr/>
              <p:nvPr/>
            </p:nvSpPr>
            <p:spPr>
              <a:xfrm rot="2700000">
                <a:off x="1183274" y="3320583"/>
                <a:ext cx="757768" cy="757769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手繪多邊形 26"/>
              <p:cNvSpPr/>
              <p:nvPr/>
            </p:nvSpPr>
            <p:spPr>
              <a:xfrm rot="2700000">
                <a:off x="1281972" y="3716419"/>
                <a:ext cx="468779" cy="46877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 27"/>
              <p:cNvSpPr/>
              <p:nvPr/>
            </p:nvSpPr>
            <p:spPr>
              <a:xfrm rot="2700000">
                <a:off x="1278119" y="3208004"/>
                <a:ext cx="468779" cy="46877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7439490-3FFF-461E-A0E2-CE752F93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789" y="1829386"/>
            <a:ext cx="8004423" cy="31992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少子化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生源減少→招生問題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老年化時代→就業市場、就讀系科的轉變問題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招生困難→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學校、老師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退場問題</a:t>
            </a:r>
          </a:p>
        </p:txBody>
      </p:sp>
    </p:spTree>
    <p:extLst>
      <p:ext uri="{BB962C8B-B14F-4D97-AF65-F5344CB8AC3E}">
        <p14:creationId xmlns:p14="http://schemas.microsoft.com/office/powerpoint/2010/main" val="69326249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50C45482-BEF9-4180-BF3B-50770114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3"/>
          <a:stretch/>
        </p:blipFill>
        <p:spPr>
          <a:xfrm>
            <a:off x="0" y="-659392"/>
            <a:ext cx="11948161" cy="76454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728960" y="5900928"/>
            <a:ext cx="1463040" cy="10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1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FE9F4BC-CC90-428E-AB69-76A01030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05088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85504" y="4672584"/>
            <a:ext cx="2999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</a:rPr>
              <a:t>資料來源：技職</a:t>
            </a: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</a:rPr>
              <a:t>3.0 Craftsmanship Insights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</a:rPr>
              <a:t>｜台灣第一個技職平台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103118"/>
            <a:ext cx="6318250" cy="13335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學費負擔問題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7229856" y="4229354"/>
            <a:ext cx="35722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0147" y="253793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2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054350"/>
            <a:ext cx="6318250" cy="1333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校院改制改名問題 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6608064" y="4229354"/>
            <a:ext cx="49743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4298" y="488664"/>
            <a:ext cx="4978905" cy="192535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413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37470" y="713320"/>
            <a:ext cx="6466462" cy="14516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平均高職的學生學雜費為高中生</a:t>
            </a:r>
            <a:r>
              <a:rPr lang="en-US" altLang="zh-TW" dirty="0">
                <a:latin typeface="微軟正黑體" panose="020B0604030504040204" pitchFamily="34" charset="-120"/>
              </a:rPr>
              <a:t>1.5</a:t>
            </a:r>
            <a:r>
              <a:rPr lang="zh-TW" altLang="en-US" dirty="0">
                <a:latin typeface="微軟正黑體" panose="020B0604030504040204" pitchFamily="34" charset="-120"/>
              </a:rPr>
              <a:t>倍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除了書籍資源還有各項材料、工具費等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19" y="3246466"/>
            <a:ext cx="6919609" cy="3621262"/>
          </a:xfrm>
          <a:prstGeom prst="rect">
            <a:avLst/>
          </a:prstGeom>
          <a:effectLst>
            <a:outerShdw blurRad="2413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97278" y="3774331"/>
            <a:ext cx="4873557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教育部推動高中職免學費方案：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100-102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學年度推動家戶年所得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萬元以下學生免學費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學年起逐年實施高職免學費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87" y="640957"/>
            <a:ext cx="3012620" cy="2605509"/>
          </a:xfrm>
          <a:prstGeom prst="rect">
            <a:avLst/>
          </a:prstGeom>
        </p:spPr>
      </p:pic>
      <p:pic>
        <p:nvPicPr>
          <p:cNvPr id="8" name="o95yp-5999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8366" y="192127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6138153" y="575102"/>
            <a:ext cx="5429128" cy="1078775"/>
            <a:chOff x="6138153" y="575102"/>
            <a:chExt cx="5429128" cy="107877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6925177" y="575102"/>
              <a:ext cx="46421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ea typeface="微軟正黑體" panose="020B0604030504040204" pitchFamily="34" charset="-120"/>
                </a:rPr>
                <a:t>*註1:家戶年所得超過114萬元或不符合不動及年息定,核立高中定額補助(不含五前三年),依户籍別申請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138153" y="1518528"/>
              <a:ext cx="5155660" cy="1353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138153" y="2762211"/>
            <a:ext cx="5155660" cy="827352"/>
            <a:chOff x="6138153" y="2867431"/>
            <a:chExt cx="5155660" cy="827352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6925177" y="2867431"/>
              <a:ext cx="43686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ea typeface="微軟正黑體" panose="020B0604030504040204" pitchFamily="34" charset="-120"/>
                </a:rPr>
                <a:t>*註2:公立高職藝術類科學費標準依據高雄市100年度收費標準訂定。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138153" y="3559434"/>
              <a:ext cx="5155660" cy="1353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>
                    <a:lumMod val="7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138153" y="4697903"/>
            <a:ext cx="5728950" cy="923330"/>
            <a:chOff x="6138153" y="4537130"/>
            <a:chExt cx="5547879" cy="923330"/>
          </a:xfrm>
        </p:grpSpPr>
        <p:sp>
          <p:nvSpPr>
            <p:cNvPr id="2" name="矩形 1"/>
            <p:cNvSpPr/>
            <p:nvPr/>
          </p:nvSpPr>
          <p:spPr>
            <a:xfrm>
              <a:off x="6925177" y="4537130"/>
              <a:ext cx="4760855" cy="923330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ea typeface="微軟正黑體" panose="020B0604030504040204" pitchFamily="34" charset="-120"/>
                </a:rPr>
                <a:t>*註3:五前三年因各校收標準不一且每年有異動可能,故實際補助額度不超過表列金額為原則 。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138153" y="5255998"/>
              <a:ext cx="5155660" cy="1353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2" y="257175"/>
            <a:ext cx="6638925" cy="6343650"/>
          </a:xfrm>
          <a:prstGeom prst="rect">
            <a:avLst/>
          </a:prstGeom>
          <a:effectLst>
            <a:outerShdw blurRad="2159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hbojh-3g54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33305" y="21923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103118"/>
            <a:ext cx="6318250" cy="13335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學用落差問題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7229856" y="4229354"/>
            <a:ext cx="35722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2347" y="488331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960864" y="136401"/>
            <a:ext cx="2012464" cy="729599"/>
            <a:chOff x="9960864" y="136401"/>
            <a:chExt cx="2012464" cy="72959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8" r="12395"/>
            <a:stretch/>
          </p:blipFill>
          <p:spPr>
            <a:xfrm rot="2720626">
              <a:off x="11385766" y="247878"/>
              <a:ext cx="552345" cy="534813"/>
            </a:xfrm>
            <a:prstGeom prst="rect">
              <a:avLst/>
            </a:prstGeom>
          </p:spPr>
        </p:pic>
        <p:grpSp>
          <p:nvGrpSpPr>
            <p:cNvPr id="3" name="群組 2"/>
            <p:cNvGrpSpPr/>
            <p:nvPr/>
          </p:nvGrpSpPr>
          <p:grpSpPr>
            <a:xfrm>
              <a:off x="9960864" y="136401"/>
              <a:ext cx="2012464" cy="729599"/>
              <a:chOff x="9960864" y="136401"/>
              <a:chExt cx="2012464" cy="729599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9960864" y="324787"/>
                <a:ext cx="1407692" cy="406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學用落差問題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23" name="群組 22"/>
              <p:cNvGrpSpPr/>
              <p:nvPr/>
            </p:nvGrpSpPr>
            <p:grpSpPr>
              <a:xfrm>
                <a:off x="11407558" y="136401"/>
                <a:ext cx="565770" cy="729599"/>
                <a:chOff x="1183273" y="3208004"/>
                <a:chExt cx="757769" cy="977194"/>
              </a:xfrm>
            </p:grpSpPr>
            <p:sp>
              <p:nvSpPr>
                <p:cNvPr id="26" name="手繪多邊形 25"/>
                <p:cNvSpPr/>
                <p:nvPr/>
              </p:nvSpPr>
              <p:spPr>
                <a:xfrm rot="2700000">
                  <a:off x="1183274" y="3320583"/>
                  <a:ext cx="757768" cy="757769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手繪多邊形 26"/>
                <p:cNvSpPr/>
                <p:nvPr/>
              </p:nvSpPr>
              <p:spPr>
                <a:xfrm rot="2700000">
                  <a:off x="1281972" y="3716419"/>
                  <a:ext cx="468779" cy="46877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手繪多邊形 27"/>
                <p:cNvSpPr/>
                <p:nvPr/>
              </p:nvSpPr>
              <p:spPr>
                <a:xfrm rot="2700000">
                  <a:off x="1278119" y="3208004"/>
                  <a:ext cx="468779" cy="46877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sp>
        <p:nvSpPr>
          <p:cNvPr id="4" name="矩形 3"/>
          <p:cNvSpPr/>
          <p:nvPr/>
        </p:nvSpPr>
        <p:spPr>
          <a:xfrm>
            <a:off x="2379401" y="1326678"/>
            <a:ext cx="82154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造就原因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重學術、輕技術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學科理論化、提供專業知能不足、缺乏實務經驗的師資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 startAt="2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企業選校不選系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 startAt="2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證照重量不重質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技能檢定淪為升學工具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zh-TW" altLang="en-US" sz="2800" dirty="0"/>
              <a:t>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次等教育</a:t>
            </a:r>
            <a:r>
              <a:rPr lang="zh-TW" altLang="en-US" sz="2800" dirty="0"/>
              <a:t>」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觀念導致技職校院招收的學生素質下降，影響技職教育競爭力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2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7124" y="7316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135587" y="2026290"/>
            <a:ext cx="605641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造就現狀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推動產學合作與業界交流腳步較慢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無法跟上產業發展所需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培育之人才難以為產業所用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9960864" y="136401"/>
            <a:ext cx="2012464" cy="729599"/>
            <a:chOff x="9960864" y="136401"/>
            <a:chExt cx="2012464" cy="729599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8" r="12395"/>
            <a:stretch/>
          </p:blipFill>
          <p:spPr>
            <a:xfrm rot="2720626">
              <a:off x="11385766" y="247878"/>
              <a:ext cx="552345" cy="534813"/>
            </a:xfrm>
            <a:prstGeom prst="rect">
              <a:avLst/>
            </a:prstGeom>
          </p:spPr>
        </p:pic>
        <p:grpSp>
          <p:nvGrpSpPr>
            <p:cNvPr id="30" name="群組 29"/>
            <p:cNvGrpSpPr/>
            <p:nvPr/>
          </p:nvGrpSpPr>
          <p:grpSpPr>
            <a:xfrm>
              <a:off x="9960864" y="136401"/>
              <a:ext cx="2012464" cy="729599"/>
              <a:chOff x="9960864" y="136401"/>
              <a:chExt cx="2012464" cy="729599"/>
            </a:xfrm>
          </p:grpSpPr>
          <p:sp>
            <p:nvSpPr>
              <p:cNvPr id="31" name="矩形 30"/>
              <p:cNvSpPr/>
              <p:nvPr/>
            </p:nvSpPr>
            <p:spPr>
              <a:xfrm flipH="1">
                <a:off x="9960864" y="324787"/>
                <a:ext cx="1407692" cy="406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學用落差問題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11407558" y="136401"/>
                <a:ext cx="565770" cy="729599"/>
                <a:chOff x="1183273" y="3208004"/>
                <a:chExt cx="757769" cy="977194"/>
              </a:xfrm>
            </p:grpSpPr>
            <p:sp>
              <p:nvSpPr>
                <p:cNvPr id="33" name="手繪多邊形 32"/>
                <p:cNvSpPr/>
                <p:nvPr/>
              </p:nvSpPr>
              <p:spPr>
                <a:xfrm rot="2700000">
                  <a:off x="1183274" y="3320583"/>
                  <a:ext cx="757768" cy="757769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手繪多邊形 33"/>
                <p:cNvSpPr/>
                <p:nvPr/>
              </p:nvSpPr>
              <p:spPr>
                <a:xfrm rot="2700000">
                  <a:off x="1281972" y="3716419"/>
                  <a:ext cx="468779" cy="46877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手繪多邊形 34"/>
                <p:cNvSpPr/>
                <p:nvPr/>
              </p:nvSpPr>
              <p:spPr>
                <a:xfrm rot="2700000">
                  <a:off x="1278119" y="3208004"/>
                  <a:ext cx="468779" cy="46877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1" r="18710"/>
          <a:stretch/>
        </p:blipFill>
        <p:spPr>
          <a:xfrm>
            <a:off x="1634739" y="146526"/>
            <a:ext cx="4003589" cy="6564948"/>
          </a:xfrm>
          <a:prstGeom prst="rect">
            <a:avLst/>
          </a:prstGeom>
        </p:spPr>
      </p:pic>
      <p:pic>
        <p:nvPicPr>
          <p:cNvPr id="3" name="1owha-2vp0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1445" y="694807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61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13" name="橢圓 12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0140"/>
              </p:ext>
            </p:extLst>
          </p:nvPr>
        </p:nvGraphicFramePr>
        <p:xfrm>
          <a:off x="2263646" y="1111150"/>
          <a:ext cx="8128002" cy="28346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9617044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649559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95578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19670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000868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94953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/>
                        <a:t>5</a:t>
                      </a:r>
                      <a:r>
                        <a:rPr lang="zh-TW" altLang="en-US" sz="2100" dirty="0"/>
                        <a:t>個面向 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制度</a:t>
                      </a:r>
                      <a:endParaRPr lang="zh-TW" altLang="en-US" sz="2100" dirty="0"/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師資</a:t>
                      </a:r>
                      <a:endParaRPr lang="zh-TW" alt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課程與教學</a:t>
                      </a:r>
                      <a:endParaRPr lang="zh-TW" alt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資源</a:t>
                      </a:r>
                      <a:endParaRPr lang="zh-TW" alt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品管</a:t>
                      </a:r>
                      <a:endParaRPr lang="zh-TW" alt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40261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</a:t>
                      </a:r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項策略</a:t>
                      </a:r>
                      <a:endParaRPr lang="zh-TW" altLang="en-US" sz="2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試辦五專菁</a:t>
                      </a:r>
                      <a:r>
                        <a:rPr lang="zh-TW" altLang="en-US" sz="2100" dirty="0"/>
                        <a:t>英班紮實人 力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dirty="0"/>
                        <a:t>強化教師實務教學能力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dirty="0"/>
                        <a:t>擴展產學緊密結合培育 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dirty="0"/>
                        <a:t>改善高職設備提升品質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建立符合技 專特色評鑑 機制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4324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強化實務能 力選才機制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引進產業資源協同教學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落實學生校外實習課程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建立技專特色發展領域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dirty="0"/>
                        <a:t>落實專業證照制度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315705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263646" y="636087"/>
            <a:ext cx="50321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「技職教育再造」第一期計畫面向及策略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70005"/>
              </p:ext>
            </p:extLst>
          </p:nvPr>
        </p:nvGraphicFramePr>
        <p:xfrm>
          <a:off x="2263648" y="4703736"/>
          <a:ext cx="8128000" cy="16459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1267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217147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3033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1616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３個面向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９項策略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0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制度調整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政策統整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系科調整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實務選才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0247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課程活化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課程彈性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設備更新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實務增能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0009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就業促進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就業接軌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創新創業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/>
                        <a:t>證能合一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1207814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63646" y="4244811"/>
            <a:ext cx="50321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「技職教育再造」第二期計畫面向及策略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960864" y="136401"/>
            <a:ext cx="2012464" cy="729599"/>
            <a:chOff x="9960864" y="136401"/>
            <a:chExt cx="2012464" cy="729599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8" r="12395"/>
            <a:stretch/>
          </p:blipFill>
          <p:spPr>
            <a:xfrm rot="2720626">
              <a:off x="11385766" y="247878"/>
              <a:ext cx="552345" cy="534813"/>
            </a:xfrm>
            <a:prstGeom prst="rect">
              <a:avLst/>
            </a:prstGeom>
          </p:spPr>
        </p:pic>
        <p:grpSp>
          <p:nvGrpSpPr>
            <p:cNvPr id="31" name="群組 30"/>
            <p:cNvGrpSpPr/>
            <p:nvPr/>
          </p:nvGrpSpPr>
          <p:grpSpPr>
            <a:xfrm>
              <a:off x="9960864" y="136401"/>
              <a:ext cx="2012464" cy="729599"/>
              <a:chOff x="9960864" y="136401"/>
              <a:chExt cx="2012464" cy="729599"/>
            </a:xfrm>
          </p:grpSpPr>
          <p:sp>
            <p:nvSpPr>
              <p:cNvPr id="32" name="矩形 31"/>
              <p:cNvSpPr/>
              <p:nvPr/>
            </p:nvSpPr>
            <p:spPr>
              <a:xfrm flipH="1">
                <a:off x="9960864" y="324787"/>
                <a:ext cx="1407692" cy="406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學用落差問題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11407558" y="136401"/>
                <a:ext cx="565770" cy="729599"/>
                <a:chOff x="1183273" y="3208004"/>
                <a:chExt cx="757769" cy="977194"/>
              </a:xfrm>
            </p:grpSpPr>
            <p:sp>
              <p:nvSpPr>
                <p:cNvPr id="34" name="手繪多邊形 33"/>
                <p:cNvSpPr/>
                <p:nvPr/>
              </p:nvSpPr>
              <p:spPr>
                <a:xfrm rot="2700000">
                  <a:off x="1183274" y="3320583"/>
                  <a:ext cx="757768" cy="757769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手繪多邊形 34"/>
                <p:cNvSpPr/>
                <p:nvPr/>
              </p:nvSpPr>
              <p:spPr>
                <a:xfrm rot="2700000">
                  <a:off x="1281972" y="3716419"/>
                  <a:ext cx="468779" cy="46877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手繪多邊形 35"/>
                <p:cNvSpPr/>
                <p:nvPr/>
              </p:nvSpPr>
              <p:spPr>
                <a:xfrm rot="2700000">
                  <a:off x="1278119" y="3208004"/>
                  <a:ext cx="468779" cy="46877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pic>
        <p:nvPicPr>
          <p:cNvPr id="2" name="3rfre-8dfn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81194" y="228478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26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103118"/>
            <a:ext cx="6318250" cy="13335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參考資料</a:t>
            </a:r>
          </a:p>
        </p:txBody>
      </p:sp>
      <p:cxnSp>
        <p:nvCxnSpPr>
          <p:cNvPr id="3" name="直線接點 2"/>
          <p:cNvCxnSpPr/>
          <p:nvPr/>
        </p:nvCxnSpPr>
        <p:spPr>
          <a:xfrm>
            <a:off x="7802880" y="4229354"/>
            <a:ext cx="2487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829056"/>
            <a:ext cx="10515600" cy="5347907"/>
          </a:xfrm>
        </p:spPr>
        <p:txBody>
          <a:bodyPr/>
          <a:lstStyle/>
          <a:p>
            <a:r>
              <a:rPr lang="en-US" altLang="zh-TW" dirty="0"/>
              <a:t>https://slidesplayer.com/slide/11136135/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http://bbs.archi.sdnl.org/viewtopic.php?t=3973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https://www.cw.com.tw/article/article.action?id=5075783</a:t>
            </a:r>
          </a:p>
          <a:p>
            <a:r>
              <a:rPr lang="en-US" altLang="zh-TW" dirty="0"/>
              <a:t>https://www.tvet3.info/20210119-2/</a:t>
            </a:r>
          </a:p>
          <a:p>
            <a:r>
              <a:rPr lang="zh-TW" altLang="en-US" dirty="0"/>
              <a:t>教育部國民及學前教育署</a:t>
            </a:r>
            <a:r>
              <a:rPr lang="en-US" altLang="zh-TW" dirty="0"/>
              <a:t>https://www.k12ea.gov.tw/Tw/Unique/FAQDetail?cate1_id=C0C06A62-A856-48BB-A410-9E9C361BE503&amp;Keywords=&amp;filter=C49CFCC1-11D8-49BD-AFB8-95856E82E58D&amp;page=0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3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847928" y="2067623"/>
            <a:ext cx="7206575" cy="1195971"/>
          </a:xfrm>
        </p:spPr>
        <p:txBody>
          <a:bodyPr>
            <a:noAutofit/>
          </a:bodyPr>
          <a:lstStyle/>
          <a:p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868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C1266-866B-42E9-B195-64D7323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1274667"/>
            <a:ext cx="919276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自教改推動以來，為提升技職教育人才培育素質，教育部積極輔導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專科及技術學院改制改名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，成為以科技大學為主流的高等技職教育體制並加以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大量設置綜合高中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，調降高中職學生人數比例，加強通識教育及招收高中應屆畢業生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6D93DBB-F88E-4163-B0F7-A2CC23FF0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186461"/>
              </p:ext>
            </p:extLst>
          </p:nvPr>
        </p:nvGraphicFramePr>
        <p:xfrm>
          <a:off x="3041904" y="3255262"/>
          <a:ext cx="6352032" cy="20970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352032">
                  <a:extLst>
                    <a:ext uri="{9D8B030D-6E8A-4147-A177-3AD203B41FA5}">
                      <a16:colId xmlns:a16="http://schemas.microsoft.com/office/drawing/2014/main" val="3543116255"/>
                    </a:ext>
                  </a:extLst>
                </a:gridCol>
              </a:tblGrid>
              <a:tr h="52425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屏東技術學院</a:t>
                      </a:r>
                      <a:r>
                        <a:rPr lang="zh-TW" altLang="en-US" sz="28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→屏東科技大學</a:t>
                      </a:r>
                      <a:endParaRPr lang="en-US" altLang="zh-TW" sz="2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7101369"/>
                  </a:ext>
                </a:extLst>
              </a:tr>
              <a:tr h="524257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8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東方設計學院→東方設計大學 </a:t>
                      </a:r>
                      <a:endParaRPr lang="zh-TW" altLang="en-US" sz="2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24078"/>
                  </a:ext>
                </a:extLst>
              </a:tr>
              <a:tr h="524257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8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崇右技術學院→崇右影藝科技大學 </a:t>
                      </a:r>
                      <a:endParaRPr lang="zh-TW" altLang="en-US" sz="2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09367546"/>
                  </a:ext>
                </a:extLst>
              </a:tr>
              <a:tr h="524257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8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台北海洋技術學院→台北海洋科技大學 </a:t>
                      </a:r>
                      <a:endParaRPr lang="zh-TW" altLang="en-US" sz="2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5657372"/>
                  </a:ext>
                </a:extLst>
              </a:tr>
            </a:tbl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7" name="橢圓 6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 flipH="1">
            <a:off x="9659565" y="164161"/>
            <a:ext cx="2313946" cy="638530"/>
            <a:chOff x="1829950" y="4503195"/>
            <a:chExt cx="3493417" cy="964004"/>
          </a:xfrm>
        </p:grpSpPr>
        <p:sp>
          <p:nvSpPr>
            <p:cNvPr id="11" name="矩形 10"/>
            <p:cNvSpPr/>
            <p:nvPr/>
          </p:nvSpPr>
          <p:spPr>
            <a:xfrm>
              <a:off x="2743265" y="4745694"/>
              <a:ext cx="2580102" cy="61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校院改制改名問題 </a:t>
              </a:r>
              <a:endPara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1829950" y="4503195"/>
              <a:ext cx="967935" cy="964004"/>
              <a:chOff x="766027" y="1049239"/>
              <a:chExt cx="4199976" cy="4182921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81"/>
              <a:stretch/>
            </p:blipFill>
            <p:spPr>
              <a:xfrm>
                <a:off x="766027" y="1049239"/>
                <a:ext cx="4199976" cy="4182921"/>
              </a:xfrm>
              <a:prstGeom prst="diamond">
                <a:avLst/>
              </a:prstGeom>
            </p:spPr>
          </p:pic>
          <p:sp>
            <p:nvSpPr>
              <p:cNvPr id="14" name="手繪多邊形 13"/>
              <p:cNvSpPr/>
              <p:nvPr/>
            </p:nvSpPr>
            <p:spPr>
              <a:xfrm rot="2700000">
                <a:off x="1413034" y="1606116"/>
                <a:ext cx="3081564" cy="3081562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手繪多邊形 14"/>
              <p:cNvSpPr/>
              <p:nvPr/>
            </p:nvSpPr>
            <p:spPr>
              <a:xfrm rot="2700000">
                <a:off x="1814401" y="3215835"/>
                <a:ext cx="1906349" cy="190634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 15"/>
              <p:cNvSpPr/>
              <p:nvPr/>
            </p:nvSpPr>
            <p:spPr>
              <a:xfrm rot="2700000">
                <a:off x="1798734" y="1148297"/>
                <a:ext cx="1906349" cy="190634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98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C1266-866B-42E9-B195-64D7323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160" y="930524"/>
            <a:ext cx="8744712" cy="26736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但卻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未能在基本能力及專業技術能力上有所精進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，導致技職教育內容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無法務實致用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的質變，包括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師資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三方面均有朝一般大學之學術研究傾斜的變化。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A0215A-A213-466F-A21E-A409D537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67" y="2323848"/>
            <a:ext cx="6160278" cy="4257423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8" name="橢圓 7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 flipH="1">
            <a:off x="9659565" y="164161"/>
            <a:ext cx="2313946" cy="638530"/>
            <a:chOff x="1829950" y="4503195"/>
            <a:chExt cx="3493417" cy="964004"/>
          </a:xfrm>
        </p:grpSpPr>
        <p:sp>
          <p:nvSpPr>
            <p:cNvPr id="12" name="矩形 11"/>
            <p:cNvSpPr/>
            <p:nvPr/>
          </p:nvSpPr>
          <p:spPr>
            <a:xfrm>
              <a:off x="2743265" y="4745694"/>
              <a:ext cx="2580102" cy="61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校院改制改名問題 </a:t>
              </a:r>
              <a:endPara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1829950" y="4503195"/>
              <a:ext cx="967935" cy="964004"/>
              <a:chOff x="766027" y="1049239"/>
              <a:chExt cx="4199976" cy="4182921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81"/>
              <a:stretch/>
            </p:blipFill>
            <p:spPr>
              <a:xfrm>
                <a:off x="766027" y="1049239"/>
                <a:ext cx="4199976" cy="4182921"/>
              </a:xfrm>
              <a:prstGeom prst="diamond">
                <a:avLst/>
              </a:prstGeom>
            </p:spPr>
          </p:pic>
          <p:sp>
            <p:nvSpPr>
              <p:cNvPr id="15" name="手繪多邊形 14"/>
              <p:cNvSpPr/>
              <p:nvPr/>
            </p:nvSpPr>
            <p:spPr>
              <a:xfrm rot="2700000">
                <a:off x="1413034" y="1606116"/>
                <a:ext cx="3081564" cy="3081562"/>
              </a:xfrm>
              <a:custGeom>
                <a:avLst/>
                <a:gdLst>
                  <a:gd name="connsiteX0" fmla="*/ 1 w 3081564"/>
                  <a:gd name="connsiteY0" fmla="*/ 270269 h 3081564"/>
                  <a:gd name="connsiteX1" fmla="*/ 1 w 3081564"/>
                  <a:gd name="connsiteY1" fmla="*/ 3081563 h 3081564"/>
                  <a:gd name="connsiteX2" fmla="*/ 2811295 w 3081564"/>
                  <a:gd name="connsiteY2" fmla="*/ 3081563 h 3081564"/>
                  <a:gd name="connsiteX3" fmla="*/ 2811295 w 3081564"/>
                  <a:gd name="connsiteY3" fmla="*/ 270269 h 3081564"/>
                  <a:gd name="connsiteX4" fmla="*/ 0 w 3081564"/>
                  <a:gd name="connsiteY4" fmla="*/ 0 h 3081564"/>
                  <a:gd name="connsiteX5" fmla="*/ 3081564 w 3081564"/>
                  <a:gd name="connsiteY5" fmla="*/ 0 h 3081564"/>
                  <a:gd name="connsiteX6" fmla="*/ 3081564 w 3081564"/>
                  <a:gd name="connsiteY6" fmla="*/ 3081564 h 3081564"/>
                  <a:gd name="connsiteX7" fmla="*/ 0 w 3081564"/>
                  <a:gd name="connsiteY7" fmla="*/ 3081564 h 30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1564" h="3081564">
                    <a:moveTo>
                      <a:pt x="1" y="270269"/>
                    </a:moveTo>
                    <a:lnTo>
                      <a:pt x="1" y="3081563"/>
                    </a:lnTo>
                    <a:lnTo>
                      <a:pt x="2811295" y="3081563"/>
                    </a:lnTo>
                    <a:lnTo>
                      <a:pt x="2811295" y="270269"/>
                    </a:lnTo>
                    <a:close/>
                    <a:moveTo>
                      <a:pt x="0" y="0"/>
                    </a:moveTo>
                    <a:lnTo>
                      <a:pt x="3081564" y="0"/>
                    </a:lnTo>
                    <a:lnTo>
                      <a:pt x="3081564" y="3081564"/>
                    </a:lnTo>
                    <a:lnTo>
                      <a:pt x="0" y="308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 15"/>
              <p:cNvSpPr/>
              <p:nvPr/>
            </p:nvSpPr>
            <p:spPr>
              <a:xfrm rot="2700000">
                <a:off x="1814401" y="3215835"/>
                <a:ext cx="1906349" cy="1906349"/>
              </a:xfrm>
              <a:custGeom>
                <a:avLst/>
                <a:gdLst>
                  <a:gd name="connsiteX0" fmla="*/ 1632639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1906349 h 1906349"/>
                  <a:gd name="connsiteX3" fmla="*/ 0 w 1906349"/>
                  <a:gd name="connsiteY3" fmla="*/ 1906349 h 1906349"/>
                  <a:gd name="connsiteX4" fmla="*/ 0 w 1906349"/>
                  <a:gd name="connsiteY4" fmla="*/ 1639521 h 1906349"/>
                  <a:gd name="connsiteX5" fmla="*/ 1632639 w 1906349"/>
                  <a:gd name="connsiteY5" fmla="*/ 1639521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1632639" y="0"/>
                    </a:moveTo>
                    <a:lnTo>
                      <a:pt x="1906349" y="0"/>
                    </a:lnTo>
                    <a:lnTo>
                      <a:pt x="1906349" y="1906349"/>
                    </a:lnTo>
                    <a:lnTo>
                      <a:pt x="0" y="1906349"/>
                    </a:lnTo>
                    <a:lnTo>
                      <a:pt x="0" y="1639521"/>
                    </a:lnTo>
                    <a:lnTo>
                      <a:pt x="1632639" y="16395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手繪多邊形 16"/>
              <p:cNvSpPr/>
              <p:nvPr/>
            </p:nvSpPr>
            <p:spPr>
              <a:xfrm rot="2700000">
                <a:off x="1798734" y="1148297"/>
                <a:ext cx="1906349" cy="1906349"/>
              </a:xfrm>
              <a:custGeom>
                <a:avLst/>
                <a:gdLst>
                  <a:gd name="connsiteX0" fmla="*/ 0 w 1906349"/>
                  <a:gd name="connsiteY0" fmla="*/ 0 h 1906349"/>
                  <a:gd name="connsiteX1" fmla="*/ 1906349 w 1906349"/>
                  <a:gd name="connsiteY1" fmla="*/ 0 h 1906349"/>
                  <a:gd name="connsiteX2" fmla="*/ 1906349 w 1906349"/>
                  <a:gd name="connsiteY2" fmla="*/ 279119 h 1906349"/>
                  <a:gd name="connsiteX3" fmla="*/ 294394 w 1906349"/>
                  <a:gd name="connsiteY3" fmla="*/ 279119 h 1906349"/>
                  <a:gd name="connsiteX4" fmla="*/ 294394 w 1906349"/>
                  <a:gd name="connsiteY4" fmla="*/ 1906349 h 1906349"/>
                  <a:gd name="connsiteX5" fmla="*/ 0 w 1906349"/>
                  <a:gd name="connsiteY5" fmla="*/ 1906349 h 190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6349" h="1906349">
                    <a:moveTo>
                      <a:pt x="0" y="0"/>
                    </a:moveTo>
                    <a:lnTo>
                      <a:pt x="1906349" y="0"/>
                    </a:lnTo>
                    <a:lnTo>
                      <a:pt x="1906349" y="279119"/>
                    </a:lnTo>
                    <a:lnTo>
                      <a:pt x="294394" y="279119"/>
                    </a:lnTo>
                    <a:lnTo>
                      <a:pt x="294394" y="1906349"/>
                    </a:lnTo>
                    <a:lnTo>
                      <a:pt x="0" y="19063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96290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054350"/>
            <a:ext cx="6318250" cy="1333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教師實務能力問題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6547104" y="4229354"/>
            <a:ext cx="49011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9800493" y="127499"/>
            <a:ext cx="2221354" cy="762779"/>
            <a:chOff x="9800493" y="127499"/>
            <a:chExt cx="2221354" cy="76277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3"/>
            <a:stretch/>
          </p:blipFill>
          <p:spPr>
            <a:xfrm>
              <a:off x="11281240" y="127499"/>
              <a:ext cx="740607" cy="762779"/>
            </a:xfrm>
            <a:prstGeom prst="diamond">
              <a:avLst/>
            </a:prstGeom>
          </p:spPr>
        </p:pic>
        <p:grpSp>
          <p:nvGrpSpPr>
            <p:cNvPr id="32" name="群組 31"/>
            <p:cNvGrpSpPr/>
            <p:nvPr/>
          </p:nvGrpSpPr>
          <p:grpSpPr>
            <a:xfrm>
              <a:off x="9800493" y="136401"/>
              <a:ext cx="2172835" cy="729599"/>
              <a:chOff x="9800493" y="136401"/>
              <a:chExt cx="2172835" cy="729599"/>
            </a:xfrm>
          </p:grpSpPr>
          <p:sp>
            <p:nvSpPr>
              <p:cNvPr id="39" name="矩形 38"/>
              <p:cNvSpPr/>
              <p:nvPr/>
            </p:nvSpPr>
            <p:spPr>
              <a:xfrm flipH="1">
                <a:off x="9800493" y="324787"/>
                <a:ext cx="1568064" cy="406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教師實務能力問題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4" name="群組 33"/>
              <p:cNvGrpSpPr/>
              <p:nvPr/>
            </p:nvGrpSpPr>
            <p:grpSpPr>
              <a:xfrm>
                <a:off x="11407558" y="136401"/>
                <a:ext cx="565770" cy="729599"/>
                <a:chOff x="1183273" y="3208004"/>
                <a:chExt cx="757769" cy="977194"/>
              </a:xfrm>
            </p:grpSpPr>
            <p:sp>
              <p:nvSpPr>
                <p:cNvPr id="36" name="手繪多邊形 35"/>
                <p:cNvSpPr/>
                <p:nvPr/>
              </p:nvSpPr>
              <p:spPr>
                <a:xfrm rot="2700000">
                  <a:off x="1183274" y="3320583"/>
                  <a:ext cx="757768" cy="757769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手繪多邊形 36"/>
                <p:cNvSpPr/>
                <p:nvPr/>
              </p:nvSpPr>
              <p:spPr>
                <a:xfrm rot="2700000">
                  <a:off x="1281972" y="3716419"/>
                  <a:ext cx="468779" cy="46877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手繪多邊形 37"/>
                <p:cNvSpPr/>
                <p:nvPr/>
              </p:nvSpPr>
              <p:spPr>
                <a:xfrm rot="2700000">
                  <a:off x="1278119" y="3208004"/>
                  <a:ext cx="468779" cy="46877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C1266-866B-42E9-B195-64D7323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416" y="1158240"/>
            <a:ext cx="9768840" cy="4774883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嚴長壽曾對我國技職教育有如下批評：「技職教育偏差已造成基層技術勞力短缺，無實務經驗的博士攻占技職體系、業師努力拼博士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技專院校師資來源確實以國內外普通大學之研究所為主，半數以上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教師缺乏實務經驗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，教學逐步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朝向理論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1200"/>
              </a:spcBef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8" name="橢圓 7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1DD7EE5-42C4-4010-B1E1-3398B493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725"/>
          <a:stretch/>
        </p:blipFill>
        <p:spPr>
          <a:xfrm>
            <a:off x="3011424" y="3424657"/>
            <a:ext cx="6985855" cy="284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536096" y="1307024"/>
            <a:ext cx="601385" cy="3716080"/>
            <a:chOff x="536096" y="1307024"/>
            <a:chExt cx="601385" cy="3716080"/>
          </a:xfrm>
        </p:grpSpPr>
        <p:sp>
          <p:nvSpPr>
            <p:cNvPr id="8" name="橢圓 7"/>
            <p:cNvSpPr/>
            <p:nvPr/>
          </p:nvSpPr>
          <p:spPr>
            <a:xfrm>
              <a:off x="536096" y="1307024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536096" y="2879792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6096" y="4452560"/>
              <a:ext cx="601385" cy="570544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51FC1266-866B-42E9-B195-64D7323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798" y="1008320"/>
            <a:ext cx="1025652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起因來自政府部門有關五年五百億 、頂尖大學、國科會與教育部各項傑出研究，以及多數大學校內研究傑出 、講座教授相關獎項的審查，仍相當重的比例是以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SSCI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SCI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等期刊文章及其影響力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(IF)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為評比標準。 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教師以技術報告升等送審率低，且各校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以業界實務能力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聘任之專業技術教師為數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，因此以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學術導向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的技專教師升等聘任制度，對課程教學反而逐漸與普通大學接近，模糊技職教育的特色，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與產業界需求脫節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1DD7EE5-42C4-4010-B1E1-3398B493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25"/>
          <a:stretch/>
        </p:blipFill>
        <p:spPr>
          <a:xfrm>
            <a:off x="3011424" y="3444113"/>
            <a:ext cx="6985855" cy="2849005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9800493" y="127499"/>
            <a:ext cx="2221354" cy="762779"/>
            <a:chOff x="9800493" y="127499"/>
            <a:chExt cx="2221354" cy="762779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3"/>
            <a:stretch/>
          </p:blipFill>
          <p:spPr>
            <a:xfrm>
              <a:off x="11281240" y="127499"/>
              <a:ext cx="740607" cy="762779"/>
            </a:xfrm>
            <a:prstGeom prst="diamond">
              <a:avLst/>
            </a:prstGeom>
          </p:spPr>
        </p:pic>
        <p:grpSp>
          <p:nvGrpSpPr>
            <p:cNvPr id="15" name="群組 14"/>
            <p:cNvGrpSpPr/>
            <p:nvPr/>
          </p:nvGrpSpPr>
          <p:grpSpPr>
            <a:xfrm>
              <a:off x="9800493" y="136401"/>
              <a:ext cx="2172835" cy="729599"/>
              <a:chOff x="9800493" y="136401"/>
              <a:chExt cx="2172835" cy="729599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9800493" y="324787"/>
                <a:ext cx="1568064" cy="406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教師實務能力問題</a:t>
                </a:r>
                <a:endParaRPr lang="zh-TW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11407558" y="136401"/>
                <a:ext cx="565770" cy="729599"/>
                <a:chOff x="1183273" y="3208004"/>
                <a:chExt cx="757769" cy="977194"/>
              </a:xfrm>
            </p:grpSpPr>
            <p:sp>
              <p:nvSpPr>
                <p:cNvPr id="18" name="手繪多邊形 17"/>
                <p:cNvSpPr/>
                <p:nvPr/>
              </p:nvSpPr>
              <p:spPr>
                <a:xfrm rot="2700000">
                  <a:off x="1183274" y="3320583"/>
                  <a:ext cx="757768" cy="757769"/>
                </a:xfrm>
                <a:custGeom>
                  <a:avLst/>
                  <a:gdLst>
                    <a:gd name="connsiteX0" fmla="*/ 1 w 3081564"/>
                    <a:gd name="connsiteY0" fmla="*/ 270269 h 3081564"/>
                    <a:gd name="connsiteX1" fmla="*/ 1 w 3081564"/>
                    <a:gd name="connsiteY1" fmla="*/ 3081563 h 3081564"/>
                    <a:gd name="connsiteX2" fmla="*/ 2811295 w 3081564"/>
                    <a:gd name="connsiteY2" fmla="*/ 3081563 h 3081564"/>
                    <a:gd name="connsiteX3" fmla="*/ 2811295 w 3081564"/>
                    <a:gd name="connsiteY3" fmla="*/ 270269 h 3081564"/>
                    <a:gd name="connsiteX4" fmla="*/ 0 w 3081564"/>
                    <a:gd name="connsiteY4" fmla="*/ 0 h 3081564"/>
                    <a:gd name="connsiteX5" fmla="*/ 3081564 w 3081564"/>
                    <a:gd name="connsiteY5" fmla="*/ 0 h 3081564"/>
                    <a:gd name="connsiteX6" fmla="*/ 3081564 w 3081564"/>
                    <a:gd name="connsiteY6" fmla="*/ 3081564 h 3081564"/>
                    <a:gd name="connsiteX7" fmla="*/ 0 w 3081564"/>
                    <a:gd name="connsiteY7" fmla="*/ 3081564 h 308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81564" h="3081564">
                      <a:moveTo>
                        <a:pt x="1" y="270269"/>
                      </a:moveTo>
                      <a:lnTo>
                        <a:pt x="1" y="3081563"/>
                      </a:lnTo>
                      <a:lnTo>
                        <a:pt x="2811295" y="3081563"/>
                      </a:lnTo>
                      <a:lnTo>
                        <a:pt x="2811295" y="270269"/>
                      </a:lnTo>
                      <a:close/>
                      <a:moveTo>
                        <a:pt x="0" y="0"/>
                      </a:moveTo>
                      <a:lnTo>
                        <a:pt x="3081564" y="0"/>
                      </a:lnTo>
                      <a:lnTo>
                        <a:pt x="3081564" y="3081564"/>
                      </a:lnTo>
                      <a:lnTo>
                        <a:pt x="0" y="308156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手繪多邊形 18"/>
                <p:cNvSpPr/>
                <p:nvPr/>
              </p:nvSpPr>
              <p:spPr>
                <a:xfrm rot="2700000">
                  <a:off x="1281972" y="3716419"/>
                  <a:ext cx="468779" cy="468779"/>
                </a:xfrm>
                <a:custGeom>
                  <a:avLst/>
                  <a:gdLst>
                    <a:gd name="connsiteX0" fmla="*/ 1632639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1906349 h 1906349"/>
                    <a:gd name="connsiteX3" fmla="*/ 0 w 1906349"/>
                    <a:gd name="connsiteY3" fmla="*/ 1906349 h 1906349"/>
                    <a:gd name="connsiteX4" fmla="*/ 0 w 1906349"/>
                    <a:gd name="connsiteY4" fmla="*/ 1639521 h 1906349"/>
                    <a:gd name="connsiteX5" fmla="*/ 1632639 w 1906349"/>
                    <a:gd name="connsiteY5" fmla="*/ 1639521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1632639" y="0"/>
                      </a:moveTo>
                      <a:lnTo>
                        <a:pt x="1906349" y="0"/>
                      </a:lnTo>
                      <a:lnTo>
                        <a:pt x="1906349" y="1906349"/>
                      </a:lnTo>
                      <a:lnTo>
                        <a:pt x="0" y="1906349"/>
                      </a:lnTo>
                      <a:lnTo>
                        <a:pt x="0" y="1639521"/>
                      </a:lnTo>
                      <a:lnTo>
                        <a:pt x="1632639" y="163952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手繪多邊形 19"/>
                <p:cNvSpPr/>
                <p:nvPr/>
              </p:nvSpPr>
              <p:spPr>
                <a:xfrm rot="2700000">
                  <a:off x="1278119" y="3208004"/>
                  <a:ext cx="468779" cy="468779"/>
                </a:xfrm>
                <a:custGeom>
                  <a:avLst/>
                  <a:gdLst>
                    <a:gd name="connsiteX0" fmla="*/ 0 w 1906349"/>
                    <a:gd name="connsiteY0" fmla="*/ 0 h 1906349"/>
                    <a:gd name="connsiteX1" fmla="*/ 1906349 w 1906349"/>
                    <a:gd name="connsiteY1" fmla="*/ 0 h 1906349"/>
                    <a:gd name="connsiteX2" fmla="*/ 1906349 w 1906349"/>
                    <a:gd name="connsiteY2" fmla="*/ 279119 h 1906349"/>
                    <a:gd name="connsiteX3" fmla="*/ 294394 w 1906349"/>
                    <a:gd name="connsiteY3" fmla="*/ 279119 h 1906349"/>
                    <a:gd name="connsiteX4" fmla="*/ 294394 w 1906349"/>
                    <a:gd name="connsiteY4" fmla="*/ 1906349 h 1906349"/>
                    <a:gd name="connsiteX5" fmla="*/ 0 w 1906349"/>
                    <a:gd name="connsiteY5" fmla="*/ 1906349 h 190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6349" h="1906349">
                      <a:moveTo>
                        <a:pt x="0" y="0"/>
                      </a:moveTo>
                      <a:lnTo>
                        <a:pt x="1906349" y="0"/>
                      </a:lnTo>
                      <a:lnTo>
                        <a:pt x="1906349" y="279119"/>
                      </a:lnTo>
                      <a:lnTo>
                        <a:pt x="294394" y="279119"/>
                      </a:lnTo>
                      <a:lnTo>
                        <a:pt x="294394" y="1906349"/>
                      </a:lnTo>
                      <a:lnTo>
                        <a:pt x="0" y="19063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  <a:tint val="23500"/>
                        <a:satMod val="1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9743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5873750" y="3054350"/>
            <a:ext cx="6318250" cy="1333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</a:rPr>
              <a:t>課程規劃實施問題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6547104" y="4229354"/>
            <a:ext cx="49011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615</TotalTime>
  <Words>3066</Words>
  <Application>Microsoft Office PowerPoint</Application>
  <PresentationFormat>寬螢幕</PresentationFormat>
  <Paragraphs>181</Paragraphs>
  <Slides>38</Slides>
  <Notes>14</Notes>
  <HiddenSlides>0</HiddenSlides>
  <MMClips>7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Adobe 黑体 Std R</vt:lpstr>
      <vt:lpstr>Noto Sans</vt:lpstr>
      <vt:lpstr>微軟正黑體</vt:lpstr>
      <vt:lpstr>Arial</vt:lpstr>
      <vt:lpstr>Calibri</vt:lpstr>
      <vt:lpstr>Calibri Light</vt:lpstr>
      <vt:lpstr>Wingdings</vt:lpstr>
      <vt:lpstr>Office 佈景主題</vt:lpstr>
      <vt:lpstr>技職教育面臨的挑戰</vt:lpstr>
      <vt:lpstr>PowerPoint 簡報</vt:lpstr>
      <vt:lpstr>校院改制改名問題 </vt:lpstr>
      <vt:lpstr>PowerPoint 簡報</vt:lpstr>
      <vt:lpstr>PowerPoint 簡報</vt:lpstr>
      <vt:lpstr>教師實務能力問題</vt:lpstr>
      <vt:lpstr>PowerPoint 簡報</vt:lpstr>
      <vt:lpstr>PowerPoint 簡報</vt:lpstr>
      <vt:lpstr>課程規劃實施問題</vt:lpstr>
      <vt:lpstr>PowerPoint 簡報</vt:lpstr>
      <vt:lpstr>PowerPoint 簡報</vt:lpstr>
      <vt:lpstr>學生素質問題</vt:lpstr>
      <vt:lpstr>PowerPoint 簡報</vt:lpstr>
      <vt:lpstr>PowerPoint 簡報</vt:lpstr>
      <vt:lpstr>PowerPoint 簡報</vt:lpstr>
      <vt:lpstr>十二年國教政策影響問題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少子女化問題</vt:lpstr>
      <vt:lpstr>PowerPoint 簡報</vt:lpstr>
      <vt:lpstr>PowerPoint 簡報</vt:lpstr>
      <vt:lpstr>PowerPoint 簡報</vt:lpstr>
      <vt:lpstr>PowerPoint 簡報</vt:lpstr>
      <vt:lpstr>學費負擔問題</vt:lpstr>
      <vt:lpstr>PowerPoint 簡報</vt:lpstr>
      <vt:lpstr>PowerPoint 簡報</vt:lpstr>
      <vt:lpstr>學用落差問題</vt:lpstr>
      <vt:lpstr>PowerPoint 簡報</vt:lpstr>
      <vt:lpstr>PowerPoint 簡報</vt:lpstr>
      <vt:lpstr>PowerPoint 簡報</vt:lpstr>
      <vt:lpstr>參考資料</vt:lpstr>
      <vt:lpstr>PowerPoint 簡報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七、學費負擔問題</dc:title>
  <dc:creator>心田 菜</dc:creator>
  <cp:lastModifiedBy>B10856012</cp:lastModifiedBy>
  <cp:revision>100</cp:revision>
  <dcterms:created xsi:type="dcterms:W3CDTF">2021-05-24T03:38:35Z</dcterms:created>
  <dcterms:modified xsi:type="dcterms:W3CDTF">2021-05-24T14:10:14Z</dcterms:modified>
</cp:coreProperties>
</file>